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Playfair Display"/>
      <p:regular r:id="rId36"/>
      <p:bold r:id="rId37"/>
      <p:italic r:id="rId38"/>
      <p:boldItalic r:id="rId39"/>
    </p:embeddedFont>
    <p:embeddedFont>
      <p:font typeface="Montserrat"/>
      <p:regular r:id="rId40"/>
      <p:bold r:id="rId41"/>
      <p:italic r:id="rId42"/>
      <p:boldItalic r:id="rId43"/>
    </p:embeddedFont>
    <p:embeddedFont>
      <p:font typeface="Oswald"/>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5.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7.xml"/><Relationship Id="rId44" Type="http://schemas.openxmlformats.org/officeDocument/2006/relationships/font" Target="fonts/Oswald-regular.fntdata"/><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layfairDisplay-bold.fntdata"/><Relationship Id="rId14" Type="http://schemas.openxmlformats.org/officeDocument/2006/relationships/slide" Target="slides/slide9.xml"/><Relationship Id="rId36" Type="http://schemas.openxmlformats.org/officeDocument/2006/relationships/font" Target="fonts/PlayfairDisplay-regular.fntdata"/><Relationship Id="rId17" Type="http://schemas.openxmlformats.org/officeDocument/2006/relationships/slide" Target="slides/slide12.xml"/><Relationship Id="rId39" Type="http://schemas.openxmlformats.org/officeDocument/2006/relationships/font" Target="fonts/PlayfairDisplay-boldItalic.fntdata"/><Relationship Id="rId16" Type="http://schemas.openxmlformats.org/officeDocument/2006/relationships/slide" Target="slides/slide11.xml"/><Relationship Id="rId38" Type="http://schemas.openxmlformats.org/officeDocument/2006/relationships/font" Target="fonts/PlayfairDispl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159bca5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159bca58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use pre-trained weights and models during training of a transformer, we need to create model with same structure (i.e., same layers, where each layers has same number of input and output features, feature dimension, embedding size). Therefore it is difficult to make modification to original DETR structure for multiple modalities.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1ce6e56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1ce6e56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Transformers are a type of neural network architecture introduced in the paper "Attention is All You Need" by Vaswani in 2017. </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It was initially designed for sequence-to-sequence tasks in natural language processing (NLP) but has been used in many other applications since then.</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Transformers address limitations of traditional architectures such as RNNs, LSTMs, and CNNs in capturing long-range dependencies in sequences.</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For eg. RNNs have no parallelization, they had to be computed one time step at a time.</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Transformers on the other hand have parallelization built into their architecture.</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However, they do not inherently understand the order of elements in a sequence.</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Which is why we add positional encodings to the input embeddings to provide information about the element's position.</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The self attention mechanism is how transformers achieve their long range dependencies. Which is done by using Q,K and V.</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Queries and keys are used to compute the attention scores, these indicate how much focus should be given to each element in the sequence concerning the query. This is done by calculating the cosine </a:t>
            </a:r>
            <a:r>
              <a:rPr lang="en" sz="1500">
                <a:solidFill>
                  <a:schemeClr val="dk1"/>
                </a:solidFill>
                <a:latin typeface="Playfair Display"/>
                <a:ea typeface="Playfair Display"/>
                <a:cs typeface="Playfair Display"/>
                <a:sym typeface="Playfair Display"/>
              </a:rPr>
              <a:t>similarity</a:t>
            </a:r>
            <a:r>
              <a:rPr lang="en" sz="1500">
                <a:solidFill>
                  <a:schemeClr val="dk1"/>
                </a:solidFill>
                <a:latin typeface="Playfair Display"/>
                <a:ea typeface="Playfair Display"/>
                <a:cs typeface="Playfair Display"/>
                <a:sym typeface="Playfair Display"/>
              </a:rPr>
              <a:t> </a:t>
            </a:r>
            <a:r>
              <a:rPr lang="en" sz="1500">
                <a:solidFill>
                  <a:schemeClr val="dk1"/>
                </a:solidFill>
                <a:latin typeface="Playfair Display"/>
                <a:ea typeface="Playfair Display"/>
                <a:cs typeface="Playfair Display"/>
                <a:sym typeface="Playfair Display"/>
              </a:rPr>
              <a:t>between</a:t>
            </a:r>
            <a:r>
              <a:rPr lang="en" sz="1500">
                <a:solidFill>
                  <a:schemeClr val="dk1"/>
                </a:solidFill>
                <a:latin typeface="Playfair Display"/>
                <a:ea typeface="Playfair Display"/>
                <a:cs typeface="Playfair Display"/>
                <a:sym typeface="Playfair Display"/>
              </a:rPr>
              <a:t> the two vectors.</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Value vector is then multiplied by the attention scores to obtain a weighted sum. This weighted sum represents the contribution of each element in the sequence to the final output.</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Multiple of these self attention mechanisms can be combined together to form multi head attention which can cater to different parts of the input.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1a2f6c0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1a2f6c0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Before DETR, Region Proposal Network was used for object detection tasks which relied on predefined anchor boxes, two stage processing and it could only predict a set number of objects.</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DETR eliminates these issues</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As we can see detr </a:t>
            </a:r>
            <a:r>
              <a:rPr lang="en" sz="1500">
                <a:solidFill>
                  <a:schemeClr val="dk1"/>
                </a:solidFill>
                <a:latin typeface="Playfair Display"/>
                <a:ea typeface="Playfair Display"/>
                <a:cs typeface="Playfair Display"/>
                <a:sym typeface="Playfair Display"/>
              </a:rPr>
              <a:t>architecture</a:t>
            </a:r>
            <a:r>
              <a:rPr lang="en" sz="1500">
                <a:solidFill>
                  <a:schemeClr val="dk1"/>
                </a:solidFill>
                <a:latin typeface="Playfair Display"/>
                <a:ea typeface="Playfair Display"/>
                <a:cs typeface="Playfair Display"/>
                <a:sym typeface="Playfair Display"/>
              </a:rPr>
              <a:t> has inputs that are fed into a Convolutional Neural Network such as ResNet50 for feature extraction.</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It then goes through the encoder where it extracts the hierarchical features from the input image.</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It divides the feature map into a fixed number of non-overlapping spatial locations, treating each location as a separate entity.</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After this the decoder processes the spatial locations in parallel, treating them as individual objects and generates a set of object queries representing the potential objects in the image.</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As we can see it produces the classification and bounding boxes in one go at the output after passing through feed forward networks</a:t>
            </a:r>
            <a:endParaRPr sz="1500">
              <a:solidFill>
                <a:schemeClr val="dk1"/>
              </a:solidFill>
              <a:latin typeface="Playfair Display"/>
              <a:ea typeface="Playfair Display"/>
              <a:cs typeface="Playfair Display"/>
              <a:sym typeface="Playfair Display"/>
            </a:endParaRPr>
          </a:p>
          <a:p>
            <a:pPr indent="0" lvl="0" marL="0" rtl="0" algn="l">
              <a:lnSpc>
                <a:spcPct val="115000"/>
              </a:lnSpc>
              <a:spcBef>
                <a:spcPts val="1200"/>
              </a:spcBef>
              <a:spcAft>
                <a:spcPts val="1200"/>
              </a:spcAft>
              <a:buNone/>
            </a:pPr>
            <a:r>
              <a:rPr lang="en" sz="1500">
                <a:solidFill>
                  <a:schemeClr val="dk1"/>
                </a:solidFill>
                <a:latin typeface="Playfair Display"/>
                <a:ea typeface="Playfair Display"/>
                <a:cs typeface="Playfair Display"/>
                <a:sym typeface="Playfair Display"/>
              </a:rPr>
              <a:t>To discuss our experimental methodology Yidan will be taking over.</a:t>
            </a:r>
            <a:endParaRPr sz="1500">
              <a:solidFill>
                <a:schemeClr val="dk1"/>
              </a:solidFill>
              <a:latin typeface="Playfair Display"/>
              <a:ea typeface="Playfair Display"/>
              <a:cs typeface="Playfair Display"/>
              <a:sym typeface="Playfair Displ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1eca26b6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1eca26b6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INPUT Go through </a:t>
            </a:r>
            <a:r>
              <a:rPr lang="en" sz="1000">
                <a:solidFill>
                  <a:schemeClr val="dk1"/>
                </a:solidFill>
                <a:latin typeface="Playfair Display"/>
                <a:ea typeface="Playfair Display"/>
                <a:cs typeface="Playfair Display"/>
                <a:sym typeface="Playfair Display"/>
              </a:rPr>
              <a:t>Feature extract part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Fuse &amp; </a:t>
            </a:r>
            <a:r>
              <a:rPr lang="en" sz="1000">
                <a:solidFill>
                  <a:schemeClr val="dk1"/>
                </a:solidFill>
              </a:rPr>
              <a:t>flatten the features to pass it to the transformer encoder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 add positional encoding </a:t>
            </a:r>
            <a:r>
              <a:rPr lang="en" sz="900">
                <a:solidFill>
                  <a:schemeClr val="dk1"/>
                </a:solidFill>
              </a:rPr>
              <a:t>To retain 2D information of each features</a:t>
            </a:r>
            <a:endParaRPr sz="900">
              <a:solidFill>
                <a:schemeClr val="dk1"/>
              </a:solidFill>
            </a:endParaRPr>
          </a:p>
          <a:p>
            <a:pPr indent="0" lvl="0" marL="0" rtl="0" algn="l">
              <a:spcBef>
                <a:spcPts val="0"/>
              </a:spcBef>
              <a:spcAft>
                <a:spcPts val="0"/>
              </a:spcAft>
              <a:buNone/>
            </a:pPr>
            <a:r>
              <a:rPr lang="en" sz="1000">
                <a:solidFill>
                  <a:schemeClr val="dk1"/>
                </a:solidFill>
              </a:rPr>
              <a:t> </a:t>
            </a:r>
            <a:endParaRPr sz="3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1eca26b6e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1eca26b6e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then we use 1x1 convolution to reduce the number of channels</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1eca26b6e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1eca26b6e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encoder is able to separate individual instances.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152c6116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152c6116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fixed set of learnable encoding called </a:t>
            </a:r>
            <a:r>
              <a:rPr lang="en" sz="1000" u="sng">
                <a:solidFill>
                  <a:schemeClr val="dk1"/>
                </a:solidFill>
              </a:rPr>
              <a:t>object queries </a:t>
            </a:r>
            <a:r>
              <a:rPr lang="en" sz="1000">
                <a:solidFill>
                  <a:schemeClr val="dk1"/>
                </a:solidFill>
              </a:rPr>
              <a:t>would attend (cross-attention) with previous keys and values from encoder.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Object queries would detect corresponding object in the encoder features.</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1eca26b6e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1eca26b6e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set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152c6116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152c6116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 flow chart from input to output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1bdd8831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1bdd8831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152c611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152c611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1fb72884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1fb7288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152c6116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152c6116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1fb72884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1fb7288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1bdd883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1bdd883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1bdd8831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a1bdd8831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1fb72884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a1fb72884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1fb7288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1fb7288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152c6116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152c6116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examples of different possible modalities.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152c6116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152c6116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159bca58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a159bca58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152c611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152c611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1fb7288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1fb7288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152c6116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152c6116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159bca58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159bca58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159bca58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159bca58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18c96360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18c96360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152c611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152c611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152c6116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152c6116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40.png"/><Relationship Id="rId8"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Multispectral Object Detection using DETR</a:t>
            </a:r>
            <a:endParaRPr/>
          </a:p>
        </p:txBody>
      </p:sp>
      <p:sp>
        <p:nvSpPr>
          <p:cNvPr id="59" name="Google Shape;59;p13"/>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Alan Devkota, Jayson Varughese, Utkarsh Gupta, Yidan Shen</a:t>
            </a:r>
            <a:endParaRPr/>
          </a:p>
        </p:txBody>
      </p:sp>
      <p:pic>
        <p:nvPicPr>
          <p:cNvPr id="60" name="Google Shape;60;p13"/>
          <p:cNvPicPr preferRelativeResize="0"/>
          <p:nvPr/>
        </p:nvPicPr>
        <p:blipFill>
          <a:blip r:embed="rId3">
            <a:alphaModFix/>
          </a:blip>
          <a:stretch>
            <a:fillRect/>
          </a:stretch>
        </p:blipFill>
        <p:spPr>
          <a:xfrm>
            <a:off x="3382475" y="2965450"/>
            <a:ext cx="2379051" cy="20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22" name="Google Shape;122;p22"/>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SzPts val="1100"/>
              <a:buChar char="●"/>
            </a:pPr>
            <a:r>
              <a:rPr lang="en" sz="1500"/>
              <a:t>KAIST dataset annotations differ from DETR's COCO format.</a:t>
            </a:r>
            <a:endParaRPr sz="1500"/>
          </a:p>
          <a:p>
            <a:pPr indent="-298450" lvl="0" marL="457200" rtl="0" algn="l">
              <a:spcBef>
                <a:spcPts val="0"/>
              </a:spcBef>
              <a:spcAft>
                <a:spcPts val="0"/>
              </a:spcAft>
              <a:buSzPts val="1100"/>
              <a:buChar char="●"/>
            </a:pPr>
            <a:r>
              <a:rPr lang="en" sz="1500"/>
              <a:t>Original DETR model requires modification for the encoder.</a:t>
            </a:r>
            <a:endParaRPr sz="1500"/>
          </a:p>
          <a:p>
            <a:pPr indent="-298450" lvl="0" marL="457200" rtl="0" algn="l">
              <a:spcBef>
                <a:spcPts val="0"/>
              </a:spcBef>
              <a:spcAft>
                <a:spcPts val="0"/>
              </a:spcAft>
              <a:buSzPts val="1100"/>
              <a:buChar char="●"/>
            </a:pPr>
            <a:r>
              <a:rPr lang="en" sz="1500"/>
              <a:t>Determining </a:t>
            </a:r>
            <a:r>
              <a:rPr lang="en" sz="1500"/>
              <a:t>layer count and attention</a:t>
            </a:r>
            <a:r>
              <a:rPr lang="en" sz="1500"/>
              <a:t> </a:t>
            </a:r>
            <a:r>
              <a:rPr lang="en" sz="1500"/>
              <a:t>in</a:t>
            </a:r>
            <a:r>
              <a:rPr lang="en" sz="1500"/>
              <a:t> encoders.</a:t>
            </a:r>
            <a:endParaRPr sz="1500"/>
          </a:p>
          <a:p>
            <a:pPr indent="-298450" lvl="0" marL="457200" rtl="0" algn="l">
              <a:spcBef>
                <a:spcPts val="0"/>
              </a:spcBef>
              <a:spcAft>
                <a:spcPts val="0"/>
              </a:spcAft>
              <a:buSzPts val="1100"/>
              <a:buChar char="●"/>
            </a:pPr>
            <a:r>
              <a:rPr lang="en" sz="1500"/>
              <a:t>Hard to find fully aligned multimodal datasets, unannotated ones need pre-processing.</a:t>
            </a:r>
            <a:endParaRPr sz="1500"/>
          </a:p>
          <a:p>
            <a:pPr indent="-298450" lvl="0" marL="457200" rtl="0" algn="l">
              <a:spcBef>
                <a:spcPts val="0"/>
              </a:spcBef>
              <a:spcAft>
                <a:spcPts val="0"/>
              </a:spcAft>
              <a:buSzPts val="1100"/>
              <a:buChar char="●"/>
            </a:pPr>
            <a:r>
              <a:rPr lang="en" sz="1500"/>
              <a:t>Training on small datasets yields poor results, large datasets needed.</a:t>
            </a:r>
            <a:endParaRPr sz="1500"/>
          </a:p>
          <a:p>
            <a:pPr indent="-298450" lvl="0" marL="457200" rtl="0" algn="l">
              <a:spcBef>
                <a:spcPts val="0"/>
              </a:spcBef>
              <a:spcAft>
                <a:spcPts val="0"/>
              </a:spcAft>
              <a:buSzPts val="1100"/>
              <a:buChar char="●"/>
            </a:pPr>
            <a:r>
              <a:rPr lang="en" sz="1500"/>
              <a:t>Uses DETR architecture with </a:t>
            </a:r>
            <a:r>
              <a:rPr lang="en" sz="1500"/>
              <a:t>2 parallel</a:t>
            </a:r>
            <a:r>
              <a:rPr lang="en" sz="1500"/>
              <a:t> modalities, requiring token concatenation in encoders/decoders.</a:t>
            </a:r>
            <a:endParaRPr sz="1500"/>
          </a:p>
          <a:p>
            <a:pPr indent="-298450" lvl="0" marL="457200" rtl="0" algn="l">
              <a:spcBef>
                <a:spcPts val="0"/>
              </a:spcBef>
              <a:spcAft>
                <a:spcPts val="0"/>
              </a:spcAft>
              <a:buSzPts val="1100"/>
              <a:buChar char="●"/>
            </a:pPr>
            <a:r>
              <a:rPr lang="en" sz="1500"/>
              <a:t>Matching tensor dimensions in each layer for multimodal dataset is challenging.</a:t>
            </a:r>
            <a:endParaRPr sz="1500"/>
          </a:p>
          <a:p>
            <a:pPr indent="0" lvl="0" marL="457200" rtl="0" algn="just">
              <a:spcBef>
                <a:spcPts val="120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a:t>
            </a:r>
            <a:r>
              <a:rPr lang="en"/>
              <a:t> is all you need</a:t>
            </a:r>
            <a:endParaRPr/>
          </a:p>
        </p:txBody>
      </p:sp>
      <p:sp>
        <p:nvSpPr>
          <p:cNvPr id="128" name="Google Shape;128;p23"/>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 Attention Mechanism used in transformer</a:t>
            </a:r>
            <a:endParaRPr/>
          </a:p>
          <a:p>
            <a:pPr indent="0" lvl="0" marL="0" rtl="0" algn="l">
              <a:spcBef>
                <a:spcPts val="1200"/>
              </a:spcBef>
              <a:spcAft>
                <a:spcPts val="1200"/>
              </a:spcAft>
              <a:buNone/>
            </a:pPr>
            <a:r>
              <a:t/>
            </a:r>
            <a:endParaRPr/>
          </a:p>
        </p:txBody>
      </p:sp>
      <p:pic>
        <p:nvPicPr>
          <p:cNvPr id="129" name="Google Shape;129;p23"/>
          <p:cNvPicPr preferRelativeResize="0"/>
          <p:nvPr/>
        </p:nvPicPr>
        <p:blipFill>
          <a:blip r:embed="rId3">
            <a:alphaModFix/>
          </a:blip>
          <a:stretch>
            <a:fillRect/>
          </a:stretch>
        </p:blipFill>
        <p:spPr>
          <a:xfrm>
            <a:off x="5230400" y="124800"/>
            <a:ext cx="3764000" cy="5018699"/>
          </a:xfrm>
          <a:prstGeom prst="rect">
            <a:avLst/>
          </a:prstGeom>
          <a:noFill/>
          <a:ln>
            <a:noFill/>
          </a:ln>
        </p:spPr>
      </p:pic>
      <p:pic>
        <p:nvPicPr>
          <p:cNvPr id="130" name="Google Shape;130;p23"/>
          <p:cNvPicPr preferRelativeResize="0"/>
          <p:nvPr/>
        </p:nvPicPr>
        <p:blipFill>
          <a:blip r:embed="rId4">
            <a:alphaModFix/>
          </a:blip>
          <a:stretch>
            <a:fillRect/>
          </a:stretch>
        </p:blipFill>
        <p:spPr>
          <a:xfrm>
            <a:off x="311700" y="1711675"/>
            <a:ext cx="2419999" cy="2507801"/>
          </a:xfrm>
          <a:prstGeom prst="rect">
            <a:avLst/>
          </a:prstGeom>
          <a:noFill/>
          <a:ln cap="flat" cmpd="sng" w="9525">
            <a:solidFill>
              <a:schemeClr val="dk2"/>
            </a:solidFill>
            <a:prstDash val="solid"/>
            <a:round/>
            <a:headEnd len="sm" w="sm" type="none"/>
            <a:tailEnd len="sm" w="sm" type="none"/>
          </a:ln>
        </p:spPr>
      </p:pic>
      <p:pic>
        <p:nvPicPr>
          <p:cNvPr id="131" name="Google Shape;131;p23"/>
          <p:cNvPicPr preferRelativeResize="0"/>
          <p:nvPr/>
        </p:nvPicPr>
        <p:blipFill>
          <a:blip r:embed="rId5">
            <a:alphaModFix/>
          </a:blip>
          <a:stretch>
            <a:fillRect/>
          </a:stretch>
        </p:blipFill>
        <p:spPr>
          <a:xfrm>
            <a:off x="2910900" y="1711675"/>
            <a:ext cx="2319500" cy="1056800"/>
          </a:xfrm>
          <a:prstGeom prst="rect">
            <a:avLst/>
          </a:prstGeom>
          <a:noFill/>
          <a:ln cap="flat" cmpd="sng" w="9525">
            <a:solidFill>
              <a:schemeClr val="dk2"/>
            </a:solidFill>
            <a:prstDash val="solid"/>
            <a:round/>
            <a:headEnd len="sm" w="sm" type="none"/>
            <a:tailEnd len="sm" w="sm" type="none"/>
          </a:ln>
        </p:spPr>
      </p:pic>
      <p:pic>
        <p:nvPicPr>
          <p:cNvPr id="132" name="Google Shape;132;p23"/>
          <p:cNvPicPr preferRelativeResize="0"/>
          <p:nvPr/>
        </p:nvPicPr>
        <p:blipFill>
          <a:blip r:embed="rId6">
            <a:alphaModFix/>
          </a:blip>
          <a:stretch>
            <a:fillRect/>
          </a:stretch>
        </p:blipFill>
        <p:spPr>
          <a:xfrm>
            <a:off x="2910900" y="2831600"/>
            <a:ext cx="2319500" cy="15273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DETR</a:t>
            </a:r>
            <a:r>
              <a:rPr lang="en"/>
              <a:t> Architecture</a:t>
            </a:r>
            <a:endParaRPr/>
          </a:p>
        </p:txBody>
      </p:sp>
      <p:sp>
        <p:nvSpPr>
          <p:cNvPr id="138" name="Google Shape;138;p2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CNN Backbone</a:t>
            </a:r>
            <a:endParaRPr/>
          </a:p>
          <a:p>
            <a:pPr indent="0" lvl="0" marL="0" rtl="0" algn="l">
              <a:spcBef>
                <a:spcPts val="1200"/>
              </a:spcBef>
              <a:spcAft>
                <a:spcPts val="0"/>
              </a:spcAft>
              <a:buNone/>
            </a:pPr>
            <a:r>
              <a:rPr lang="en"/>
              <a:t>Encoder - Decoder transformers</a:t>
            </a:r>
            <a:endParaRPr/>
          </a:p>
          <a:p>
            <a:pPr indent="0" lvl="0" marL="0" rtl="0" algn="l">
              <a:spcBef>
                <a:spcPts val="1200"/>
              </a:spcBef>
              <a:spcAft>
                <a:spcPts val="1200"/>
              </a:spcAft>
              <a:buNone/>
            </a:pPr>
            <a:r>
              <a:rPr lang="en"/>
              <a:t>Feed forward network (FFN)</a:t>
            </a:r>
            <a:endParaRPr/>
          </a:p>
        </p:txBody>
      </p:sp>
      <p:pic>
        <p:nvPicPr>
          <p:cNvPr id="139" name="Google Shape;139;p24"/>
          <p:cNvPicPr preferRelativeResize="0"/>
          <p:nvPr/>
        </p:nvPicPr>
        <p:blipFill>
          <a:blip r:embed="rId3">
            <a:alphaModFix/>
          </a:blip>
          <a:stretch>
            <a:fillRect/>
          </a:stretch>
        </p:blipFill>
        <p:spPr>
          <a:xfrm>
            <a:off x="391675" y="3006425"/>
            <a:ext cx="8122050" cy="208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2"/>
              </a:buClr>
              <a:buSzPct val="36397"/>
              <a:buFont typeface="Arial"/>
              <a:buNone/>
            </a:pPr>
            <a:r>
              <a:rPr lang="en" sz="3022"/>
              <a:t>Methodology (1st stage)</a:t>
            </a:r>
            <a:endParaRPr/>
          </a:p>
        </p:txBody>
      </p:sp>
      <p:sp>
        <p:nvSpPr>
          <p:cNvPr id="145" name="Google Shape;145;p2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Two modalities</a:t>
            </a:r>
            <a:endParaRPr/>
          </a:p>
          <a:p>
            <a:pPr indent="-317500" lvl="1" marL="914400" rtl="0" algn="l">
              <a:spcBef>
                <a:spcPts val="0"/>
              </a:spcBef>
              <a:spcAft>
                <a:spcPts val="0"/>
              </a:spcAft>
              <a:buSzPts val="1400"/>
              <a:buChar char="○"/>
            </a:pPr>
            <a:r>
              <a:rPr lang="en"/>
              <a:t>RGB</a:t>
            </a:r>
            <a:endParaRPr/>
          </a:p>
          <a:p>
            <a:pPr indent="-317500" lvl="1" marL="914400" rtl="0" algn="l">
              <a:spcBef>
                <a:spcPts val="0"/>
              </a:spcBef>
              <a:spcAft>
                <a:spcPts val="0"/>
              </a:spcAft>
              <a:buSzPts val="1400"/>
              <a:buChar char="○"/>
            </a:pPr>
            <a:r>
              <a:rPr lang="en"/>
              <a:t>IR</a:t>
            </a:r>
            <a:endParaRPr/>
          </a:p>
          <a:p>
            <a:pPr indent="-342900" lvl="0" marL="457200" rtl="0" algn="l">
              <a:spcBef>
                <a:spcPts val="0"/>
              </a:spcBef>
              <a:spcAft>
                <a:spcPts val="0"/>
              </a:spcAft>
              <a:buSzPts val="1800"/>
              <a:buChar char="●"/>
            </a:pPr>
            <a:r>
              <a:rPr lang="en"/>
              <a:t>Feature extract</a:t>
            </a:r>
            <a:endParaRPr/>
          </a:p>
          <a:p>
            <a:pPr indent="-317500" lvl="1" marL="914400" rtl="0" algn="l">
              <a:spcBef>
                <a:spcPts val="0"/>
              </a:spcBef>
              <a:spcAft>
                <a:spcPts val="0"/>
              </a:spcAft>
              <a:buSzPts val="1400"/>
              <a:buChar char="○"/>
            </a:pPr>
            <a:r>
              <a:rPr lang="en"/>
              <a:t>Resnet-50</a:t>
            </a:r>
            <a:endParaRPr/>
          </a:p>
          <a:p>
            <a:pPr indent="-317500" lvl="1" marL="914400" rtl="0" algn="l">
              <a:spcBef>
                <a:spcPts val="0"/>
              </a:spcBef>
              <a:spcAft>
                <a:spcPts val="0"/>
              </a:spcAft>
              <a:buSzPts val="1400"/>
              <a:buChar char="○"/>
            </a:pPr>
            <a:r>
              <a:rPr lang="en"/>
              <a:t>FFN</a:t>
            </a:r>
            <a:endParaRPr/>
          </a:p>
          <a:p>
            <a:pPr indent="-342900" lvl="0" marL="457200" rtl="0" algn="l">
              <a:spcBef>
                <a:spcPts val="0"/>
              </a:spcBef>
              <a:spcAft>
                <a:spcPts val="0"/>
              </a:spcAft>
              <a:buSzPts val="1800"/>
              <a:buChar char="●"/>
            </a:pPr>
            <a:r>
              <a:rPr lang="en"/>
              <a:t>Encoder</a:t>
            </a:r>
            <a:endParaRPr/>
          </a:p>
          <a:p>
            <a:pPr indent="-317500" lvl="1" marL="914400" rtl="0" algn="l">
              <a:spcBef>
                <a:spcPts val="0"/>
              </a:spcBef>
              <a:spcAft>
                <a:spcPts val="0"/>
              </a:spcAft>
              <a:buSzPts val="1400"/>
              <a:buChar char="○"/>
            </a:pPr>
            <a:r>
              <a:rPr lang="en"/>
              <a:t>Multi-head Self-attention</a:t>
            </a:r>
            <a:endParaRPr/>
          </a:p>
          <a:p>
            <a:pPr indent="-317500" lvl="1" marL="914400" rtl="0" algn="l">
              <a:spcBef>
                <a:spcPts val="0"/>
              </a:spcBef>
              <a:spcAft>
                <a:spcPts val="0"/>
              </a:spcAft>
              <a:buSzPts val="1400"/>
              <a:buChar char="○"/>
            </a:pPr>
            <a:r>
              <a:rPr lang="en"/>
              <a:t>FFN</a:t>
            </a:r>
            <a:endParaRPr/>
          </a:p>
          <a:p>
            <a:pPr indent="-342900" lvl="0" marL="457200" rtl="0" algn="l">
              <a:spcBef>
                <a:spcPts val="0"/>
              </a:spcBef>
              <a:spcAft>
                <a:spcPts val="0"/>
              </a:spcAft>
              <a:buSzPts val="1800"/>
              <a:buChar char="●"/>
            </a:pPr>
            <a:r>
              <a:rPr lang="en"/>
              <a:t>Positional Encoding</a:t>
            </a:r>
            <a:endParaRPr/>
          </a:p>
          <a:p>
            <a:pPr indent="-317500" lvl="1" marL="914400" rtl="0" algn="l">
              <a:spcBef>
                <a:spcPts val="0"/>
              </a:spcBef>
              <a:spcAft>
                <a:spcPts val="0"/>
              </a:spcAft>
              <a:buSzPts val="1400"/>
              <a:buChar char="○"/>
            </a:pPr>
            <a:r>
              <a:rPr lang="en" sz="1400"/>
              <a:t>DetrSinePositionalEmbedding</a:t>
            </a:r>
            <a:endParaRPr sz="1400"/>
          </a:p>
          <a:p>
            <a:pPr indent="0" lvl="0" marL="457200" rtl="0" algn="l">
              <a:spcBef>
                <a:spcPts val="0"/>
              </a:spcBef>
              <a:spcAft>
                <a:spcPts val="1200"/>
              </a:spcAft>
              <a:buNone/>
            </a:pPr>
            <a:r>
              <a:t/>
            </a:r>
            <a:endParaRPr/>
          </a:p>
        </p:txBody>
      </p:sp>
      <p:pic>
        <p:nvPicPr>
          <p:cNvPr id="146" name="Google Shape;146;p25"/>
          <p:cNvPicPr preferRelativeResize="0"/>
          <p:nvPr/>
        </p:nvPicPr>
        <p:blipFill>
          <a:blip r:embed="rId3">
            <a:alphaModFix/>
          </a:blip>
          <a:stretch>
            <a:fillRect/>
          </a:stretch>
        </p:blipFill>
        <p:spPr>
          <a:xfrm>
            <a:off x="5590200" y="323825"/>
            <a:ext cx="3208149" cy="472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2"/>
              </a:buClr>
              <a:buSzPct val="36397"/>
              <a:buFont typeface="Arial"/>
              <a:buNone/>
            </a:pPr>
            <a:r>
              <a:rPr lang="en" sz="3022"/>
              <a:t>Methodology (1st stage)</a:t>
            </a:r>
            <a:endParaRPr/>
          </a:p>
        </p:txBody>
      </p:sp>
      <p:sp>
        <p:nvSpPr>
          <p:cNvPr id="152" name="Google Shape;152;p2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ResNet-50</a:t>
            </a:r>
            <a:endParaRPr/>
          </a:p>
          <a:p>
            <a:pPr indent="0" lvl="0" marL="0" rtl="0" algn="l">
              <a:spcBef>
                <a:spcPts val="1200"/>
              </a:spcBef>
              <a:spcAft>
                <a:spcPts val="1200"/>
              </a:spcAft>
              <a:buNone/>
            </a:pPr>
            <a:r>
              <a:t/>
            </a:r>
            <a:endParaRPr sz="1600"/>
          </a:p>
        </p:txBody>
      </p:sp>
      <p:pic>
        <p:nvPicPr>
          <p:cNvPr id="153" name="Google Shape;153;p26"/>
          <p:cNvPicPr preferRelativeResize="0"/>
          <p:nvPr/>
        </p:nvPicPr>
        <p:blipFill>
          <a:blip r:embed="rId3">
            <a:alphaModFix/>
          </a:blip>
          <a:stretch>
            <a:fillRect/>
          </a:stretch>
        </p:blipFill>
        <p:spPr>
          <a:xfrm>
            <a:off x="2124075" y="2100263"/>
            <a:ext cx="5200650" cy="124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2"/>
              </a:buClr>
              <a:buSzPct val="36397"/>
              <a:buFont typeface="Arial"/>
              <a:buNone/>
            </a:pPr>
            <a:r>
              <a:rPr lang="en" sz="3022"/>
              <a:t>Methodology (1st stage)</a:t>
            </a:r>
            <a:endParaRPr/>
          </a:p>
        </p:txBody>
      </p:sp>
      <p:sp>
        <p:nvSpPr>
          <p:cNvPr id="159" name="Google Shape;159;p2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Role of encoder</a:t>
            </a:r>
            <a:endParaRPr/>
          </a:p>
          <a:p>
            <a:pPr indent="-317500" lvl="1" marL="914400" rtl="0" algn="l">
              <a:spcBef>
                <a:spcPts val="0"/>
              </a:spcBef>
              <a:spcAft>
                <a:spcPts val="0"/>
              </a:spcAft>
              <a:buSzPts val="1400"/>
              <a:buChar char="○"/>
            </a:pPr>
            <a:r>
              <a:rPr lang="en"/>
              <a:t>Pixel belonging to same image have high attention</a:t>
            </a:r>
            <a:endParaRPr/>
          </a:p>
          <a:p>
            <a:pPr indent="-317500" lvl="1" marL="914400" rtl="0" algn="l">
              <a:spcBef>
                <a:spcPts val="0"/>
              </a:spcBef>
              <a:spcAft>
                <a:spcPts val="0"/>
              </a:spcAft>
              <a:buSzPts val="1400"/>
              <a:buChar char="○"/>
            </a:pPr>
            <a:r>
              <a:rPr lang="en"/>
              <a:t>Repeat for other source points</a:t>
            </a:r>
            <a:endParaRPr/>
          </a:p>
          <a:p>
            <a:pPr indent="0" lvl="0" marL="457200" rtl="0" algn="l">
              <a:spcBef>
                <a:spcPts val="0"/>
              </a:spcBef>
              <a:spcAft>
                <a:spcPts val="1200"/>
              </a:spcAft>
              <a:buNone/>
            </a:pPr>
            <a:r>
              <a:t/>
            </a:r>
            <a:endParaRPr/>
          </a:p>
        </p:txBody>
      </p:sp>
      <p:pic>
        <p:nvPicPr>
          <p:cNvPr id="160" name="Google Shape;160;p27"/>
          <p:cNvPicPr preferRelativeResize="0"/>
          <p:nvPr/>
        </p:nvPicPr>
        <p:blipFill>
          <a:blip r:embed="rId3">
            <a:alphaModFix/>
          </a:blip>
          <a:stretch>
            <a:fillRect/>
          </a:stretch>
        </p:blipFill>
        <p:spPr>
          <a:xfrm>
            <a:off x="1132375" y="2167350"/>
            <a:ext cx="6972001" cy="293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2700"/>
              <a:t>Methodology (2nd stage)</a:t>
            </a:r>
            <a:endParaRPr sz="3900"/>
          </a:p>
        </p:txBody>
      </p:sp>
      <p:sp>
        <p:nvSpPr>
          <p:cNvPr id="166" name="Google Shape;166;p2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Object queries</a:t>
            </a:r>
            <a:endParaRPr/>
          </a:p>
          <a:p>
            <a:pPr indent="-342900" lvl="0" marL="457200" rtl="0" algn="l">
              <a:spcBef>
                <a:spcPts val="0"/>
              </a:spcBef>
              <a:spcAft>
                <a:spcPts val="0"/>
              </a:spcAft>
              <a:buSzPts val="1800"/>
              <a:buChar char="●"/>
            </a:pPr>
            <a:r>
              <a:rPr lang="en"/>
              <a:t>Decoder</a:t>
            </a:r>
            <a:endParaRPr/>
          </a:p>
          <a:p>
            <a:pPr indent="-317500" lvl="1" marL="914400" rtl="0" algn="l">
              <a:spcBef>
                <a:spcPts val="0"/>
              </a:spcBef>
              <a:spcAft>
                <a:spcPts val="0"/>
              </a:spcAft>
              <a:buSzPts val="1400"/>
              <a:buChar char="○"/>
            </a:pPr>
            <a:r>
              <a:rPr lang="en"/>
              <a:t>Multi-head Self-attention</a:t>
            </a:r>
            <a:endParaRPr/>
          </a:p>
          <a:p>
            <a:pPr indent="-317500" lvl="1" marL="914400" rtl="0" algn="l">
              <a:spcBef>
                <a:spcPts val="0"/>
              </a:spcBef>
              <a:spcAft>
                <a:spcPts val="0"/>
              </a:spcAft>
              <a:buSzPts val="1400"/>
              <a:buChar char="○"/>
            </a:pPr>
            <a:r>
              <a:rPr lang="en"/>
              <a:t>Multi-head Cross-attention</a:t>
            </a:r>
            <a:endParaRPr/>
          </a:p>
          <a:p>
            <a:pPr indent="-317500" lvl="1" marL="914400" rtl="0" algn="l">
              <a:spcBef>
                <a:spcPts val="0"/>
              </a:spcBef>
              <a:spcAft>
                <a:spcPts val="0"/>
              </a:spcAft>
              <a:buSzPts val="1400"/>
              <a:buChar char="○"/>
            </a:pPr>
            <a:r>
              <a:rPr lang="en"/>
              <a:t>FFN</a:t>
            </a:r>
            <a:endParaRPr/>
          </a:p>
          <a:p>
            <a:pPr indent="-342900" lvl="0" marL="457200" rtl="0" algn="l">
              <a:spcBef>
                <a:spcPts val="0"/>
              </a:spcBef>
              <a:spcAft>
                <a:spcPts val="0"/>
              </a:spcAft>
              <a:buSzPts val="1800"/>
              <a:buChar char="●"/>
            </a:pPr>
            <a:r>
              <a:rPr lang="en"/>
              <a:t>FFN</a:t>
            </a:r>
            <a:endParaRPr/>
          </a:p>
          <a:p>
            <a:pPr indent="-317500" lvl="1" marL="914400" rtl="0" algn="l">
              <a:spcBef>
                <a:spcPts val="0"/>
              </a:spcBef>
              <a:spcAft>
                <a:spcPts val="0"/>
              </a:spcAft>
              <a:buSzPts val="1400"/>
              <a:buChar char="○"/>
            </a:pPr>
            <a:r>
              <a:rPr lang="en"/>
              <a:t>Bounding box</a:t>
            </a:r>
            <a:endParaRPr/>
          </a:p>
          <a:p>
            <a:pPr indent="-317500" lvl="1" marL="914400" rtl="0" algn="l">
              <a:spcBef>
                <a:spcPts val="0"/>
              </a:spcBef>
              <a:spcAft>
                <a:spcPts val="0"/>
              </a:spcAft>
              <a:buSzPts val="1400"/>
              <a:buChar char="○"/>
            </a:pPr>
            <a:r>
              <a:rPr lang="en"/>
              <a:t>Class</a:t>
            </a:r>
            <a:endParaRPr/>
          </a:p>
          <a:p>
            <a:pPr indent="-342900" lvl="0" marL="457200" rtl="0" algn="l">
              <a:spcBef>
                <a:spcPts val="0"/>
              </a:spcBef>
              <a:spcAft>
                <a:spcPts val="0"/>
              </a:spcAft>
              <a:buSzPts val="1800"/>
              <a:buChar char="●"/>
            </a:pPr>
            <a:r>
              <a:rPr lang="en"/>
              <a:t>Positional Encoding</a:t>
            </a:r>
            <a:endParaRPr/>
          </a:p>
          <a:p>
            <a:pPr indent="-317500" lvl="1" marL="914400" rtl="0" algn="l">
              <a:spcBef>
                <a:spcPts val="0"/>
              </a:spcBef>
              <a:spcAft>
                <a:spcPts val="0"/>
              </a:spcAft>
              <a:buSzPts val="1400"/>
              <a:buChar char="○"/>
            </a:pPr>
            <a:r>
              <a:rPr lang="en"/>
              <a:t>DetrSinePositionalEmbedding</a:t>
            </a:r>
            <a:endParaRPr/>
          </a:p>
          <a:p>
            <a:pPr indent="0" lvl="0" marL="0" rtl="0" algn="l">
              <a:spcBef>
                <a:spcPts val="0"/>
              </a:spcBef>
              <a:spcAft>
                <a:spcPts val="1200"/>
              </a:spcAft>
              <a:buNone/>
            </a:pPr>
            <a:r>
              <a:t/>
            </a:r>
            <a:endParaRPr sz="1500"/>
          </a:p>
        </p:txBody>
      </p:sp>
      <p:pic>
        <p:nvPicPr>
          <p:cNvPr id="167" name="Google Shape;167;p28"/>
          <p:cNvPicPr preferRelativeResize="0"/>
          <p:nvPr/>
        </p:nvPicPr>
        <p:blipFill rotWithShape="1">
          <a:blip r:embed="rId3">
            <a:alphaModFix/>
          </a:blip>
          <a:srcRect b="0" l="0" r="28830" t="0"/>
          <a:stretch/>
        </p:blipFill>
        <p:spPr>
          <a:xfrm>
            <a:off x="6186250" y="110950"/>
            <a:ext cx="2570150" cy="4921600"/>
          </a:xfrm>
          <a:prstGeom prst="rect">
            <a:avLst/>
          </a:prstGeom>
          <a:noFill/>
          <a:ln>
            <a:noFill/>
          </a:ln>
        </p:spPr>
      </p:pic>
      <p:cxnSp>
        <p:nvCxnSpPr>
          <p:cNvPr id="168" name="Google Shape;168;p28"/>
          <p:cNvCxnSpPr/>
          <p:nvPr/>
        </p:nvCxnSpPr>
        <p:spPr>
          <a:xfrm rot="10800000">
            <a:off x="6449100" y="2674950"/>
            <a:ext cx="1140000" cy="93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28"/>
          <p:cNvCxnSpPr/>
          <p:nvPr/>
        </p:nvCxnSpPr>
        <p:spPr>
          <a:xfrm>
            <a:off x="6731850" y="2866625"/>
            <a:ext cx="0" cy="17145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28"/>
          <p:cNvSpPr txBox="1"/>
          <p:nvPr/>
        </p:nvSpPr>
        <p:spPr>
          <a:xfrm>
            <a:off x="6111700" y="2419750"/>
            <a:ext cx="5472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layfair Display"/>
                <a:ea typeface="Playfair Display"/>
                <a:cs typeface="Playfair Display"/>
                <a:sym typeface="Playfair Display"/>
              </a:rPr>
              <a:t>d*HW</a:t>
            </a:r>
            <a:endParaRPr sz="1000">
              <a:solidFill>
                <a:schemeClr val="dk2"/>
              </a:solidFill>
              <a:latin typeface="Playfair Display"/>
              <a:ea typeface="Playfair Display"/>
              <a:cs typeface="Playfair Display"/>
              <a:sym typeface="Playfair Display"/>
            </a:endParaRPr>
          </a:p>
        </p:txBody>
      </p:sp>
      <p:sp>
        <p:nvSpPr>
          <p:cNvPr id="171" name="Google Shape;171;p28"/>
          <p:cNvSpPr txBox="1"/>
          <p:nvPr/>
        </p:nvSpPr>
        <p:spPr>
          <a:xfrm>
            <a:off x="8078700" y="4785225"/>
            <a:ext cx="6777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layfair Display"/>
                <a:ea typeface="Playfair Display"/>
                <a:cs typeface="Playfair Display"/>
                <a:sym typeface="Playfair Display"/>
              </a:rPr>
              <a:t>d*N</a:t>
            </a:r>
            <a:endParaRPr sz="1000">
              <a:solidFill>
                <a:schemeClr val="dk2"/>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2"/>
              </a:buClr>
              <a:buSzPts val="990"/>
              <a:buFont typeface="Arial"/>
              <a:buNone/>
            </a:pPr>
            <a:r>
              <a:rPr lang="en" sz="2730"/>
              <a:t>Methodology (2nd stage)</a:t>
            </a:r>
            <a:endParaRPr/>
          </a:p>
        </p:txBody>
      </p:sp>
      <p:sp>
        <p:nvSpPr>
          <p:cNvPr id="177" name="Google Shape;177;p2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Bipartite Matching</a:t>
            </a:r>
            <a:endParaRPr/>
          </a:p>
          <a:p>
            <a:pPr indent="-317500" lvl="1" marL="914400" rtl="0" algn="l">
              <a:spcBef>
                <a:spcPts val="0"/>
              </a:spcBef>
              <a:spcAft>
                <a:spcPts val="0"/>
              </a:spcAft>
              <a:buSzPts val="1400"/>
              <a:buChar char="○"/>
            </a:pPr>
            <a:r>
              <a:rPr lang="en">
                <a:latin typeface="Arial"/>
                <a:ea typeface="Arial"/>
                <a:cs typeface="Arial"/>
                <a:sym typeface="Arial"/>
              </a:rPr>
              <a:t>Hungarian algorithm</a:t>
            </a:r>
            <a:endParaRPr/>
          </a:p>
        </p:txBody>
      </p:sp>
      <p:pic>
        <p:nvPicPr>
          <p:cNvPr id="178" name="Google Shape;178;p29"/>
          <p:cNvPicPr preferRelativeResize="0"/>
          <p:nvPr/>
        </p:nvPicPr>
        <p:blipFill rotWithShape="1">
          <a:blip r:embed="rId3">
            <a:alphaModFix/>
          </a:blip>
          <a:srcRect b="0" l="15817" r="0" t="17060"/>
          <a:stretch/>
        </p:blipFill>
        <p:spPr>
          <a:xfrm>
            <a:off x="1287400" y="2155325"/>
            <a:ext cx="5821101" cy="2701850"/>
          </a:xfrm>
          <a:prstGeom prst="rect">
            <a:avLst/>
          </a:prstGeom>
          <a:noFill/>
          <a:ln>
            <a:noFill/>
          </a:ln>
        </p:spPr>
      </p:pic>
      <p:pic>
        <p:nvPicPr>
          <p:cNvPr id="179" name="Google Shape;179;p29"/>
          <p:cNvPicPr preferRelativeResize="0"/>
          <p:nvPr/>
        </p:nvPicPr>
        <p:blipFill rotWithShape="1">
          <a:blip r:embed="rId4">
            <a:alphaModFix/>
          </a:blip>
          <a:srcRect b="0" l="0" r="0" t="6367"/>
          <a:stretch/>
        </p:blipFill>
        <p:spPr>
          <a:xfrm>
            <a:off x="2239900" y="2100576"/>
            <a:ext cx="6414899" cy="264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445025"/>
            <a:ext cx="3599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2700">
                <a:solidFill>
                  <a:schemeClr val="dk2"/>
                </a:solidFill>
              </a:rPr>
              <a:t>Methodology</a:t>
            </a:r>
            <a:endParaRPr sz="3900"/>
          </a:p>
        </p:txBody>
      </p:sp>
      <p:pic>
        <p:nvPicPr>
          <p:cNvPr id="185" name="Google Shape;185;p30"/>
          <p:cNvPicPr preferRelativeResize="0"/>
          <p:nvPr/>
        </p:nvPicPr>
        <p:blipFill>
          <a:blip r:embed="rId3">
            <a:alphaModFix/>
          </a:blip>
          <a:stretch>
            <a:fillRect/>
          </a:stretch>
        </p:blipFill>
        <p:spPr>
          <a:xfrm>
            <a:off x="2345275" y="304800"/>
            <a:ext cx="4377450"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Environment</a:t>
            </a:r>
            <a:endParaRPr/>
          </a:p>
        </p:txBody>
      </p:sp>
      <p:sp>
        <p:nvSpPr>
          <p:cNvPr id="191" name="Google Shape;191;p31"/>
          <p:cNvSpPr txBox="1"/>
          <p:nvPr>
            <p:ph idx="1" type="body"/>
          </p:nvPr>
        </p:nvSpPr>
        <p:spPr>
          <a:xfrm>
            <a:off x="311700" y="1234075"/>
            <a:ext cx="8520600" cy="375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1"/>
          <p:cNvPicPr preferRelativeResize="0"/>
          <p:nvPr/>
        </p:nvPicPr>
        <p:blipFill rotWithShape="1">
          <a:blip r:embed="rId3">
            <a:alphaModFix/>
          </a:blip>
          <a:srcRect b="7606" l="0" r="0" t="16255"/>
          <a:stretch/>
        </p:blipFill>
        <p:spPr>
          <a:xfrm>
            <a:off x="2118050" y="1076525"/>
            <a:ext cx="4907901" cy="3916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66" name="Google Shape;66;p14"/>
          <p:cNvSpPr txBox="1"/>
          <p:nvPr>
            <p:ph idx="1" type="body"/>
          </p:nvPr>
        </p:nvSpPr>
        <p:spPr>
          <a:xfrm>
            <a:off x="397200" y="1169950"/>
            <a:ext cx="8520600" cy="3334800"/>
          </a:xfrm>
          <a:prstGeom prst="rect">
            <a:avLst/>
          </a:prstGeom>
        </p:spPr>
        <p:txBody>
          <a:bodyPr anchorCtr="0" anchor="t" bIns="0" lIns="91425" spcFirstLastPara="1" rIns="91425" wrap="square" tIns="0">
            <a:normAutofit/>
          </a:bodyPr>
          <a:lstStyle/>
          <a:p>
            <a:pPr indent="-323850" lvl="0" marL="457200" rtl="0" algn="l">
              <a:spcBef>
                <a:spcPts val="0"/>
              </a:spcBef>
              <a:spcAft>
                <a:spcPts val="0"/>
              </a:spcAft>
              <a:buSzPts val="1500"/>
              <a:buChar char="●"/>
            </a:pPr>
            <a:r>
              <a:rPr lang="en" sz="1500"/>
              <a:t>Introduction</a:t>
            </a:r>
            <a:endParaRPr sz="1500"/>
          </a:p>
          <a:p>
            <a:pPr indent="-311150" lvl="1" marL="914400" rtl="0" algn="l">
              <a:spcBef>
                <a:spcPts val="0"/>
              </a:spcBef>
              <a:spcAft>
                <a:spcPts val="0"/>
              </a:spcAft>
              <a:buSzPts val="1300"/>
              <a:buChar char="○"/>
            </a:pPr>
            <a:r>
              <a:rPr lang="en" sz="1300"/>
              <a:t>A</a:t>
            </a:r>
            <a:r>
              <a:rPr lang="en" sz="1300"/>
              <a:t>pplication</a:t>
            </a:r>
            <a:endParaRPr sz="1300"/>
          </a:p>
          <a:p>
            <a:pPr indent="-311150" lvl="1" marL="914400" rtl="0" algn="l">
              <a:spcBef>
                <a:spcPts val="0"/>
              </a:spcBef>
              <a:spcAft>
                <a:spcPts val="0"/>
              </a:spcAft>
              <a:buSzPts val="1300"/>
              <a:buChar char="○"/>
            </a:pPr>
            <a:r>
              <a:rPr lang="en" sz="1300"/>
              <a:t>Related work</a:t>
            </a:r>
            <a:endParaRPr sz="1300"/>
          </a:p>
          <a:p>
            <a:pPr indent="-311150" lvl="1" marL="914400" rtl="0" algn="l">
              <a:spcBef>
                <a:spcPts val="0"/>
              </a:spcBef>
              <a:spcAft>
                <a:spcPts val="0"/>
              </a:spcAft>
              <a:buSzPts val="1300"/>
              <a:buChar char="○"/>
            </a:pPr>
            <a:r>
              <a:rPr lang="en" sz="1300"/>
              <a:t>Dataset</a:t>
            </a:r>
            <a:endParaRPr sz="1300"/>
          </a:p>
          <a:p>
            <a:pPr indent="-311150" lvl="1" marL="914400" rtl="0" algn="l">
              <a:spcBef>
                <a:spcPts val="0"/>
              </a:spcBef>
              <a:spcAft>
                <a:spcPts val="0"/>
              </a:spcAft>
              <a:buSzPts val="1300"/>
              <a:buChar char="○"/>
            </a:pPr>
            <a:r>
              <a:rPr lang="en" sz="1300"/>
              <a:t>Challenges</a:t>
            </a:r>
            <a:endParaRPr sz="1300"/>
          </a:p>
          <a:p>
            <a:pPr indent="-323850" lvl="0" marL="457200" rtl="0" algn="l">
              <a:spcBef>
                <a:spcPts val="0"/>
              </a:spcBef>
              <a:spcAft>
                <a:spcPts val="0"/>
              </a:spcAft>
              <a:buSzPts val="1500"/>
              <a:buChar char="●"/>
            </a:pPr>
            <a:r>
              <a:rPr lang="en" sz="1500"/>
              <a:t>Transformer Architecture</a:t>
            </a:r>
            <a:endParaRPr sz="1500"/>
          </a:p>
          <a:p>
            <a:pPr indent="-323850" lvl="0" marL="457200" rtl="0" algn="l">
              <a:spcBef>
                <a:spcPts val="0"/>
              </a:spcBef>
              <a:spcAft>
                <a:spcPts val="0"/>
              </a:spcAft>
              <a:buSzPts val="1500"/>
              <a:buChar char="●"/>
            </a:pPr>
            <a:r>
              <a:rPr lang="en" sz="1500"/>
              <a:t>Methodology</a:t>
            </a:r>
            <a:endParaRPr sz="1500"/>
          </a:p>
          <a:p>
            <a:pPr indent="-323850" lvl="0" marL="457200" rtl="0" algn="l">
              <a:spcBef>
                <a:spcPts val="0"/>
              </a:spcBef>
              <a:spcAft>
                <a:spcPts val="0"/>
              </a:spcAft>
              <a:buSzPts val="1500"/>
              <a:buChar char="●"/>
            </a:pPr>
            <a:r>
              <a:rPr lang="en" sz="1500"/>
              <a:t>Results</a:t>
            </a:r>
            <a:endParaRPr sz="1500"/>
          </a:p>
          <a:p>
            <a:pPr indent="-323850" lvl="0" marL="457200" rtl="0" algn="l">
              <a:spcBef>
                <a:spcPts val="0"/>
              </a:spcBef>
              <a:spcAft>
                <a:spcPts val="0"/>
              </a:spcAft>
              <a:buSzPts val="1500"/>
              <a:buChar char="●"/>
            </a:pPr>
            <a:r>
              <a:rPr lang="en" sz="1500"/>
              <a:t>Future</a:t>
            </a:r>
            <a:r>
              <a:rPr lang="en" sz="1500"/>
              <a:t> Work</a:t>
            </a:r>
            <a:endParaRPr sz="1500"/>
          </a:p>
          <a:p>
            <a:pPr indent="-323850" lvl="0" marL="457200" rtl="0" algn="l">
              <a:spcBef>
                <a:spcPts val="0"/>
              </a:spcBef>
              <a:spcAft>
                <a:spcPts val="0"/>
              </a:spcAft>
              <a:buSzPts val="1500"/>
              <a:buChar char="●"/>
            </a:pPr>
            <a:r>
              <a:rPr lang="en" sz="1500"/>
              <a:t>References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Settings</a:t>
            </a:r>
            <a:endParaRPr/>
          </a:p>
        </p:txBody>
      </p:sp>
      <p:sp>
        <p:nvSpPr>
          <p:cNvPr id="198" name="Google Shape;198;p32"/>
          <p:cNvSpPr txBox="1"/>
          <p:nvPr>
            <p:ph idx="1" type="body"/>
          </p:nvPr>
        </p:nvSpPr>
        <p:spPr>
          <a:xfrm>
            <a:off x="177325" y="1067400"/>
            <a:ext cx="8753400" cy="40761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Input image:</a:t>
            </a:r>
            <a:br>
              <a:rPr lang="en"/>
            </a:br>
            <a:r>
              <a:rPr lang="en"/>
              <a:t>512x640</a:t>
            </a:r>
            <a:endParaRPr/>
          </a:p>
          <a:p>
            <a:pPr indent="-334327" lvl="0" marL="457200" rtl="0" algn="l">
              <a:spcBef>
                <a:spcPts val="0"/>
              </a:spcBef>
              <a:spcAft>
                <a:spcPts val="0"/>
              </a:spcAft>
              <a:buSzPct val="100000"/>
              <a:buChar char="●"/>
            </a:pPr>
            <a:r>
              <a:rPr lang="en"/>
              <a:t>Resnet 50, 6 x DETR encoder  layers, 6 x DETR Decoder layers, two classifier layers. </a:t>
            </a:r>
            <a:endParaRPr/>
          </a:p>
          <a:p>
            <a:pPr indent="0" lvl="0" marL="457200" rtl="0" algn="l">
              <a:spcBef>
                <a:spcPts val="1200"/>
              </a:spcBef>
              <a:spcAft>
                <a:spcPts val="0"/>
              </a:spcAft>
              <a:buNone/>
            </a:pPr>
            <a:r>
              <a:rPr b="1" lang="en"/>
              <a:t>Settings:</a:t>
            </a:r>
            <a:endParaRPr b="1"/>
          </a:p>
          <a:p>
            <a:pPr indent="-334327" lvl="0" marL="457200" rtl="0" algn="l">
              <a:spcBef>
                <a:spcPts val="1200"/>
              </a:spcBef>
              <a:spcAft>
                <a:spcPts val="0"/>
              </a:spcAft>
              <a:buSzPct val="100000"/>
              <a:buChar char="●"/>
            </a:pPr>
            <a:r>
              <a:rPr lang="en"/>
              <a:t>Number of epoch for training = 50, logs will be written every 5 steps. </a:t>
            </a:r>
            <a:endParaRPr/>
          </a:p>
          <a:p>
            <a:pPr indent="-334327" lvl="0" marL="457200" rtl="0" algn="l">
              <a:spcBef>
                <a:spcPts val="0"/>
              </a:spcBef>
              <a:spcAft>
                <a:spcPts val="0"/>
              </a:spcAft>
              <a:buSzPct val="100000"/>
              <a:buChar char="●"/>
            </a:pPr>
            <a:r>
              <a:rPr lang="en"/>
              <a:t>Trained on Tesla V100</a:t>
            </a:r>
            <a:endParaRPr/>
          </a:p>
          <a:p>
            <a:pPr indent="-334327" lvl="0" marL="457200" rtl="0" algn="l">
              <a:spcBef>
                <a:spcPts val="0"/>
              </a:spcBef>
              <a:spcAft>
                <a:spcPts val="0"/>
              </a:spcAft>
              <a:buSzPct val="100000"/>
              <a:buChar char="●"/>
            </a:pPr>
            <a:r>
              <a:rPr lang="en"/>
              <a:t>Initial learning rate = 1*10^-4 for main part, 1*10^-5 for backbone, weight decay used for regularization = 1*10^-5 (learning rate scheduler would change these rates)</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
              <a:t>Total 41.5 M parameters, 41.3 M are trainable , 222K are non-trainable, Total estimated size of model parameters = 116.01 MB</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2"/>
              </a:buClr>
              <a:buSzPts val="990"/>
              <a:buFont typeface="Arial"/>
              <a:buNone/>
            </a:pPr>
            <a:r>
              <a:rPr lang="en" sz="2720"/>
              <a:t>Results</a:t>
            </a:r>
            <a:endParaRPr sz="3800"/>
          </a:p>
        </p:txBody>
      </p:sp>
      <p:sp>
        <p:nvSpPr>
          <p:cNvPr id="204" name="Google Shape;204;p33"/>
          <p:cNvSpPr txBox="1"/>
          <p:nvPr>
            <p:ph idx="1" type="body"/>
          </p:nvPr>
        </p:nvSpPr>
        <p:spPr>
          <a:xfrm>
            <a:off x="311700" y="1234075"/>
            <a:ext cx="8520600" cy="3855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05" name="Google Shape;205;p33"/>
          <p:cNvSpPr txBox="1"/>
          <p:nvPr/>
        </p:nvSpPr>
        <p:spPr>
          <a:xfrm>
            <a:off x="1263650" y="2790663"/>
            <a:ext cx="7935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epoch</a:t>
            </a:r>
            <a:endParaRPr sz="1200">
              <a:solidFill>
                <a:schemeClr val="dk2"/>
              </a:solidFill>
              <a:latin typeface="Playfair Display"/>
              <a:ea typeface="Playfair Display"/>
              <a:cs typeface="Playfair Display"/>
              <a:sym typeface="Playfair Display"/>
            </a:endParaRPr>
          </a:p>
        </p:txBody>
      </p:sp>
      <p:pic>
        <p:nvPicPr>
          <p:cNvPr id="206" name="Google Shape;206;p33"/>
          <p:cNvPicPr preferRelativeResize="0"/>
          <p:nvPr/>
        </p:nvPicPr>
        <p:blipFill>
          <a:blip r:embed="rId3">
            <a:alphaModFix/>
          </a:blip>
          <a:stretch>
            <a:fillRect/>
          </a:stretch>
        </p:blipFill>
        <p:spPr>
          <a:xfrm>
            <a:off x="347475" y="3113525"/>
            <a:ext cx="2500513" cy="1596675"/>
          </a:xfrm>
          <a:prstGeom prst="rect">
            <a:avLst/>
          </a:prstGeom>
          <a:noFill/>
          <a:ln>
            <a:noFill/>
          </a:ln>
        </p:spPr>
      </p:pic>
      <p:sp>
        <p:nvSpPr>
          <p:cNvPr id="207" name="Google Shape;207;p33"/>
          <p:cNvSpPr txBox="1"/>
          <p:nvPr/>
        </p:nvSpPr>
        <p:spPr>
          <a:xfrm>
            <a:off x="1001275" y="4675325"/>
            <a:ext cx="16050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train_loss_ce</a:t>
            </a:r>
            <a:endParaRPr sz="1200">
              <a:solidFill>
                <a:schemeClr val="dk2"/>
              </a:solidFill>
              <a:latin typeface="Playfair Display"/>
              <a:ea typeface="Playfair Display"/>
              <a:cs typeface="Playfair Display"/>
              <a:sym typeface="Playfair Display"/>
            </a:endParaRPr>
          </a:p>
        </p:txBody>
      </p:sp>
      <p:pic>
        <p:nvPicPr>
          <p:cNvPr id="208" name="Google Shape;208;p33"/>
          <p:cNvPicPr preferRelativeResize="0"/>
          <p:nvPr/>
        </p:nvPicPr>
        <p:blipFill>
          <a:blip r:embed="rId4">
            <a:alphaModFix/>
          </a:blip>
          <a:stretch>
            <a:fillRect/>
          </a:stretch>
        </p:blipFill>
        <p:spPr>
          <a:xfrm>
            <a:off x="3236225" y="1257850"/>
            <a:ext cx="2500524" cy="1578622"/>
          </a:xfrm>
          <a:prstGeom prst="rect">
            <a:avLst/>
          </a:prstGeom>
          <a:noFill/>
          <a:ln>
            <a:noFill/>
          </a:ln>
        </p:spPr>
      </p:pic>
      <p:sp>
        <p:nvSpPr>
          <p:cNvPr id="209" name="Google Shape;209;p33"/>
          <p:cNvSpPr txBox="1"/>
          <p:nvPr/>
        </p:nvSpPr>
        <p:spPr>
          <a:xfrm>
            <a:off x="3934425" y="2745575"/>
            <a:ext cx="1461300" cy="2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training_loss</a:t>
            </a:r>
            <a:endParaRPr sz="1200">
              <a:solidFill>
                <a:schemeClr val="dk2"/>
              </a:solidFill>
              <a:latin typeface="Playfair Display"/>
              <a:ea typeface="Playfair Display"/>
              <a:cs typeface="Playfair Display"/>
              <a:sym typeface="Playfair Display"/>
            </a:endParaRPr>
          </a:p>
        </p:txBody>
      </p:sp>
      <p:pic>
        <p:nvPicPr>
          <p:cNvPr id="210" name="Google Shape;210;p33"/>
          <p:cNvPicPr preferRelativeResize="0"/>
          <p:nvPr/>
        </p:nvPicPr>
        <p:blipFill>
          <a:blip r:embed="rId5">
            <a:alphaModFix/>
          </a:blip>
          <a:stretch>
            <a:fillRect/>
          </a:stretch>
        </p:blipFill>
        <p:spPr>
          <a:xfrm>
            <a:off x="5959554" y="1257850"/>
            <a:ext cx="2614945" cy="1637575"/>
          </a:xfrm>
          <a:prstGeom prst="rect">
            <a:avLst/>
          </a:prstGeom>
          <a:noFill/>
          <a:ln>
            <a:noFill/>
          </a:ln>
        </p:spPr>
      </p:pic>
      <p:sp>
        <p:nvSpPr>
          <p:cNvPr id="211" name="Google Shape;211;p33"/>
          <p:cNvSpPr txBox="1"/>
          <p:nvPr/>
        </p:nvSpPr>
        <p:spPr>
          <a:xfrm>
            <a:off x="6420650" y="2895425"/>
            <a:ext cx="15576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validation_loss</a:t>
            </a:r>
            <a:endParaRPr sz="1200">
              <a:solidFill>
                <a:schemeClr val="dk2"/>
              </a:solidFill>
              <a:latin typeface="Playfair Display"/>
              <a:ea typeface="Playfair Display"/>
              <a:cs typeface="Playfair Display"/>
              <a:sym typeface="Playfair Display"/>
            </a:endParaRPr>
          </a:p>
        </p:txBody>
      </p:sp>
      <p:pic>
        <p:nvPicPr>
          <p:cNvPr id="212" name="Google Shape;212;p33"/>
          <p:cNvPicPr preferRelativeResize="0"/>
          <p:nvPr/>
        </p:nvPicPr>
        <p:blipFill>
          <a:blip r:embed="rId6">
            <a:alphaModFix/>
          </a:blip>
          <a:stretch>
            <a:fillRect/>
          </a:stretch>
        </p:blipFill>
        <p:spPr>
          <a:xfrm>
            <a:off x="3326864" y="3011885"/>
            <a:ext cx="2614924" cy="1642491"/>
          </a:xfrm>
          <a:prstGeom prst="rect">
            <a:avLst/>
          </a:prstGeom>
          <a:noFill/>
          <a:ln>
            <a:noFill/>
          </a:ln>
        </p:spPr>
      </p:pic>
      <p:sp>
        <p:nvSpPr>
          <p:cNvPr id="213" name="Google Shape;213;p33"/>
          <p:cNvSpPr txBox="1"/>
          <p:nvPr/>
        </p:nvSpPr>
        <p:spPr>
          <a:xfrm>
            <a:off x="4076688" y="4590738"/>
            <a:ext cx="18651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validation_loss_ce</a:t>
            </a:r>
            <a:endParaRPr sz="1200">
              <a:solidFill>
                <a:schemeClr val="dk2"/>
              </a:solidFill>
              <a:latin typeface="Playfair Display"/>
              <a:ea typeface="Playfair Display"/>
              <a:cs typeface="Playfair Display"/>
              <a:sym typeface="Playfair Display"/>
            </a:endParaRPr>
          </a:p>
        </p:txBody>
      </p:sp>
      <p:pic>
        <p:nvPicPr>
          <p:cNvPr id="214" name="Google Shape;214;p33"/>
          <p:cNvPicPr preferRelativeResize="0"/>
          <p:nvPr/>
        </p:nvPicPr>
        <p:blipFill>
          <a:blip r:embed="rId7">
            <a:alphaModFix/>
          </a:blip>
          <a:stretch>
            <a:fillRect/>
          </a:stretch>
        </p:blipFill>
        <p:spPr>
          <a:xfrm>
            <a:off x="491800" y="1210151"/>
            <a:ext cx="2521625" cy="1685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2"/>
              </a:buClr>
              <a:buSzPts val="990"/>
              <a:buFont typeface="Arial"/>
              <a:buNone/>
            </a:pPr>
            <a:r>
              <a:rPr lang="en" sz="2720"/>
              <a:t>Results</a:t>
            </a:r>
            <a:endParaRPr sz="3800"/>
          </a:p>
        </p:txBody>
      </p:sp>
      <p:sp>
        <p:nvSpPr>
          <p:cNvPr id="220" name="Google Shape;220;p34"/>
          <p:cNvSpPr txBox="1"/>
          <p:nvPr>
            <p:ph idx="1" type="body"/>
          </p:nvPr>
        </p:nvSpPr>
        <p:spPr>
          <a:xfrm>
            <a:off x="311700" y="1234075"/>
            <a:ext cx="8520600" cy="3855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1" name="Google Shape;221;p34"/>
          <p:cNvSpPr txBox="1"/>
          <p:nvPr/>
        </p:nvSpPr>
        <p:spPr>
          <a:xfrm>
            <a:off x="6904552" y="4551750"/>
            <a:ext cx="16902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validation_loss_giou</a:t>
            </a:r>
            <a:endParaRPr sz="1200">
              <a:solidFill>
                <a:schemeClr val="dk2"/>
              </a:solidFill>
              <a:latin typeface="Playfair Display"/>
              <a:ea typeface="Playfair Display"/>
              <a:cs typeface="Playfair Display"/>
              <a:sym typeface="Playfair Display"/>
            </a:endParaRPr>
          </a:p>
        </p:txBody>
      </p:sp>
      <p:sp>
        <p:nvSpPr>
          <p:cNvPr id="222" name="Google Shape;222;p34"/>
          <p:cNvSpPr txBox="1"/>
          <p:nvPr/>
        </p:nvSpPr>
        <p:spPr>
          <a:xfrm>
            <a:off x="6697200" y="2338300"/>
            <a:ext cx="16050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train_loss_giou</a:t>
            </a:r>
            <a:endParaRPr sz="1200">
              <a:solidFill>
                <a:schemeClr val="dk2"/>
              </a:solidFill>
              <a:latin typeface="Playfair Display"/>
              <a:ea typeface="Playfair Display"/>
              <a:cs typeface="Playfair Display"/>
              <a:sym typeface="Playfair Display"/>
            </a:endParaRPr>
          </a:p>
        </p:txBody>
      </p:sp>
      <p:sp>
        <p:nvSpPr>
          <p:cNvPr id="223" name="Google Shape;223;p34"/>
          <p:cNvSpPr txBox="1"/>
          <p:nvPr/>
        </p:nvSpPr>
        <p:spPr>
          <a:xfrm>
            <a:off x="858775" y="2533200"/>
            <a:ext cx="1461300" cy="2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training_loss</a:t>
            </a:r>
            <a:endParaRPr sz="1200">
              <a:solidFill>
                <a:schemeClr val="dk2"/>
              </a:solidFill>
              <a:latin typeface="Playfair Display"/>
              <a:ea typeface="Playfair Display"/>
              <a:cs typeface="Playfair Display"/>
              <a:sym typeface="Playfair Display"/>
            </a:endParaRPr>
          </a:p>
        </p:txBody>
      </p:sp>
      <p:sp>
        <p:nvSpPr>
          <p:cNvPr id="224" name="Google Shape;224;p34"/>
          <p:cNvSpPr txBox="1"/>
          <p:nvPr/>
        </p:nvSpPr>
        <p:spPr>
          <a:xfrm>
            <a:off x="758005" y="4522270"/>
            <a:ext cx="16263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validation_loss</a:t>
            </a:r>
            <a:endParaRPr sz="1200">
              <a:solidFill>
                <a:schemeClr val="dk2"/>
              </a:solidFill>
              <a:latin typeface="Playfair Display"/>
              <a:ea typeface="Playfair Display"/>
              <a:cs typeface="Playfair Display"/>
              <a:sym typeface="Playfair Display"/>
            </a:endParaRPr>
          </a:p>
        </p:txBody>
      </p:sp>
      <p:sp>
        <p:nvSpPr>
          <p:cNvPr id="225" name="Google Shape;225;p34"/>
          <p:cNvSpPr txBox="1"/>
          <p:nvPr/>
        </p:nvSpPr>
        <p:spPr>
          <a:xfrm>
            <a:off x="3748238" y="2498588"/>
            <a:ext cx="18651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train</a:t>
            </a:r>
            <a:r>
              <a:rPr lang="en" sz="1200">
                <a:solidFill>
                  <a:schemeClr val="dk2"/>
                </a:solidFill>
                <a:latin typeface="Playfair Display"/>
                <a:ea typeface="Playfair Display"/>
                <a:cs typeface="Playfair Display"/>
                <a:sym typeface="Playfair Display"/>
              </a:rPr>
              <a:t>_loss_bbox</a:t>
            </a:r>
            <a:endParaRPr sz="1200">
              <a:solidFill>
                <a:schemeClr val="dk2"/>
              </a:solidFill>
              <a:latin typeface="Playfair Display"/>
              <a:ea typeface="Playfair Display"/>
              <a:cs typeface="Playfair Display"/>
              <a:sym typeface="Playfair Display"/>
            </a:endParaRPr>
          </a:p>
        </p:txBody>
      </p:sp>
      <p:pic>
        <p:nvPicPr>
          <p:cNvPr id="226" name="Google Shape;226;p34"/>
          <p:cNvPicPr preferRelativeResize="0"/>
          <p:nvPr/>
        </p:nvPicPr>
        <p:blipFill>
          <a:blip r:embed="rId3">
            <a:alphaModFix/>
          </a:blip>
          <a:stretch>
            <a:fillRect/>
          </a:stretch>
        </p:blipFill>
        <p:spPr>
          <a:xfrm>
            <a:off x="502625" y="2939350"/>
            <a:ext cx="2269449" cy="1612401"/>
          </a:xfrm>
          <a:prstGeom prst="rect">
            <a:avLst/>
          </a:prstGeom>
          <a:noFill/>
          <a:ln>
            <a:noFill/>
          </a:ln>
        </p:spPr>
      </p:pic>
      <p:pic>
        <p:nvPicPr>
          <p:cNvPr id="227" name="Google Shape;227;p34"/>
          <p:cNvPicPr preferRelativeResize="0"/>
          <p:nvPr/>
        </p:nvPicPr>
        <p:blipFill>
          <a:blip r:embed="rId4">
            <a:alphaModFix/>
          </a:blip>
          <a:stretch>
            <a:fillRect/>
          </a:stretch>
        </p:blipFill>
        <p:spPr>
          <a:xfrm>
            <a:off x="3596654" y="2939350"/>
            <a:ext cx="2034984" cy="1578624"/>
          </a:xfrm>
          <a:prstGeom prst="rect">
            <a:avLst/>
          </a:prstGeom>
          <a:noFill/>
          <a:ln>
            <a:noFill/>
          </a:ln>
        </p:spPr>
      </p:pic>
      <p:sp>
        <p:nvSpPr>
          <p:cNvPr id="228" name="Google Shape;228;p34"/>
          <p:cNvSpPr txBox="1"/>
          <p:nvPr/>
        </p:nvSpPr>
        <p:spPr>
          <a:xfrm>
            <a:off x="3869938" y="4527000"/>
            <a:ext cx="18651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validation_loss_bbox</a:t>
            </a:r>
            <a:endParaRPr sz="1200">
              <a:solidFill>
                <a:schemeClr val="dk2"/>
              </a:solidFill>
              <a:latin typeface="Playfair Display"/>
              <a:ea typeface="Playfair Display"/>
              <a:cs typeface="Playfair Display"/>
              <a:sym typeface="Playfair Display"/>
            </a:endParaRPr>
          </a:p>
        </p:txBody>
      </p:sp>
      <p:pic>
        <p:nvPicPr>
          <p:cNvPr id="229" name="Google Shape;229;p34"/>
          <p:cNvPicPr preferRelativeResize="0"/>
          <p:nvPr/>
        </p:nvPicPr>
        <p:blipFill>
          <a:blip r:embed="rId5">
            <a:alphaModFix/>
          </a:blip>
          <a:stretch>
            <a:fillRect/>
          </a:stretch>
        </p:blipFill>
        <p:spPr>
          <a:xfrm>
            <a:off x="446325" y="1017713"/>
            <a:ext cx="2419826" cy="1569425"/>
          </a:xfrm>
          <a:prstGeom prst="rect">
            <a:avLst/>
          </a:prstGeom>
          <a:noFill/>
          <a:ln>
            <a:noFill/>
          </a:ln>
        </p:spPr>
      </p:pic>
      <p:pic>
        <p:nvPicPr>
          <p:cNvPr id="230" name="Google Shape;230;p34"/>
          <p:cNvPicPr preferRelativeResize="0"/>
          <p:nvPr/>
        </p:nvPicPr>
        <p:blipFill>
          <a:blip r:embed="rId6">
            <a:alphaModFix/>
          </a:blip>
          <a:stretch>
            <a:fillRect/>
          </a:stretch>
        </p:blipFill>
        <p:spPr>
          <a:xfrm>
            <a:off x="6219800" y="752625"/>
            <a:ext cx="2419826" cy="1680559"/>
          </a:xfrm>
          <a:prstGeom prst="rect">
            <a:avLst/>
          </a:prstGeom>
          <a:noFill/>
          <a:ln>
            <a:noFill/>
          </a:ln>
        </p:spPr>
      </p:pic>
      <p:pic>
        <p:nvPicPr>
          <p:cNvPr id="231" name="Google Shape;231;p34"/>
          <p:cNvPicPr preferRelativeResize="0"/>
          <p:nvPr/>
        </p:nvPicPr>
        <p:blipFill>
          <a:blip r:embed="rId7">
            <a:alphaModFix/>
          </a:blip>
          <a:stretch>
            <a:fillRect/>
          </a:stretch>
        </p:blipFill>
        <p:spPr>
          <a:xfrm>
            <a:off x="3161113" y="885176"/>
            <a:ext cx="2633952" cy="1630176"/>
          </a:xfrm>
          <a:prstGeom prst="rect">
            <a:avLst/>
          </a:prstGeom>
          <a:noFill/>
          <a:ln>
            <a:noFill/>
          </a:ln>
        </p:spPr>
      </p:pic>
      <p:pic>
        <p:nvPicPr>
          <p:cNvPr id="232" name="Google Shape;232;p34"/>
          <p:cNvPicPr preferRelativeResize="0"/>
          <p:nvPr/>
        </p:nvPicPr>
        <p:blipFill>
          <a:blip r:embed="rId8">
            <a:alphaModFix/>
          </a:blip>
          <a:stretch>
            <a:fillRect/>
          </a:stretch>
        </p:blipFill>
        <p:spPr>
          <a:xfrm>
            <a:off x="6358100" y="2763175"/>
            <a:ext cx="2419824" cy="17885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2"/>
              </a:buClr>
              <a:buSzPts val="990"/>
              <a:buFont typeface="Arial"/>
              <a:buNone/>
            </a:pPr>
            <a:r>
              <a:rPr lang="en" sz="2720"/>
              <a:t>Results</a:t>
            </a:r>
            <a:endParaRPr sz="3800"/>
          </a:p>
        </p:txBody>
      </p:sp>
      <p:pic>
        <p:nvPicPr>
          <p:cNvPr id="238" name="Google Shape;238;p35"/>
          <p:cNvPicPr preferRelativeResize="0"/>
          <p:nvPr/>
        </p:nvPicPr>
        <p:blipFill>
          <a:blip r:embed="rId3">
            <a:alphaModFix/>
          </a:blip>
          <a:stretch>
            <a:fillRect/>
          </a:stretch>
        </p:blipFill>
        <p:spPr>
          <a:xfrm>
            <a:off x="311700" y="1512575"/>
            <a:ext cx="4260299" cy="2424311"/>
          </a:xfrm>
          <a:prstGeom prst="rect">
            <a:avLst/>
          </a:prstGeom>
          <a:noFill/>
          <a:ln>
            <a:noFill/>
          </a:ln>
        </p:spPr>
      </p:pic>
      <p:pic>
        <p:nvPicPr>
          <p:cNvPr id="239" name="Google Shape;239;p35"/>
          <p:cNvPicPr preferRelativeResize="0"/>
          <p:nvPr/>
        </p:nvPicPr>
        <p:blipFill>
          <a:blip r:embed="rId4">
            <a:alphaModFix/>
          </a:blip>
          <a:stretch>
            <a:fillRect/>
          </a:stretch>
        </p:blipFill>
        <p:spPr>
          <a:xfrm>
            <a:off x="4612625" y="1512575"/>
            <a:ext cx="4260299" cy="2424301"/>
          </a:xfrm>
          <a:prstGeom prst="rect">
            <a:avLst/>
          </a:prstGeom>
          <a:noFill/>
          <a:ln>
            <a:noFill/>
          </a:ln>
        </p:spPr>
      </p:pic>
      <p:sp>
        <p:nvSpPr>
          <p:cNvPr id="240" name="Google Shape;240;p35"/>
          <p:cNvSpPr txBox="1"/>
          <p:nvPr/>
        </p:nvSpPr>
        <p:spPr>
          <a:xfrm>
            <a:off x="1462925" y="3916100"/>
            <a:ext cx="23844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image_comp_actual_detected</a:t>
            </a:r>
            <a:endParaRPr sz="1200">
              <a:solidFill>
                <a:schemeClr val="dk2"/>
              </a:solidFill>
              <a:latin typeface="Playfair Display"/>
              <a:ea typeface="Playfair Display"/>
              <a:cs typeface="Playfair Display"/>
              <a:sym typeface="Playfair Display"/>
            </a:endParaRPr>
          </a:p>
        </p:txBody>
      </p:sp>
      <p:sp>
        <p:nvSpPr>
          <p:cNvPr id="241" name="Google Shape;241;p35"/>
          <p:cNvSpPr txBox="1"/>
          <p:nvPr/>
        </p:nvSpPr>
        <p:spPr>
          <a:xfrm>
            <a:off x="5827700" y="3935350"/>
            <a:ext cx="23844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image_compared_to_detection</a:t>
            </a:r>
            <a:endParaRPr sz="1200">
              <a:solidFill>
                <a:schemeClr val="dk2"/>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2"/>
              </a:buClr>
              <a:buSzPts val="990"/>
              <a:buFont typeface="Arial"/>
              <a:buNone/>
            </a:pPr>
            <a:r>
              <a:rPr lang="en" sz="2720"/>
              <a:t>Results</a:t>
            </a:r>
            <a:endParaRPr sz="3800"/>
          </a:p>
        </p:txBody>
      </p:sp>
      <p:sp>
        <p:nvSpPr>
          <p:cNvPr id="247" name="Google Shape;247;p36"/>
          <p:cNvSpPr txBox="1"/>
          <p:nvPr>
            <p:ph idx="1" type="body"/>
          </p:nvPr>
        </p:nvSpPr>
        <p:spPr>
          <a:xfrm>
            <a:off x="311700" y="1234075"/>
            <a:ext cx="8520600" cy="363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36"/>
          <p:cNvPicPr preferRelativeResize="0"/>
          <p:nvPr/>
        </p:nvPicPr>
        <p:blipFill>
          <a:blip r:embed="rId3">
            <a:alphaModFix/>
          </a:blip>
          <a:stretch>
            <a:fillRect/>
          </a:stretch>
        </p:blipFill>
        <p:spPr>
          <a:xfrm>
            <a:off x="1286741" y="1234075"/>
            <a:ext cx="2069459" cy="3633899"/>
          </a:xfrm>
          <a:prstGeom prst="rect">
            <a:avLst/>
          </a:prstGeom>
          <a:noFill/>
          <a:ln>
            <a:noFill/>
          </a:ln>
        </p:spPr>
      </p:pic>
      <p:pic>
        <p:nvPicPr>
          <p:cNvPr id="249" name="Google Shape;249;p36"/>
          <p:cNvPicPr preferRelativeResize="0"/>
          <p:nvPr/>
        </p:nvPicPr>
        <p:blipFill>
          <a:blip r:embed="rId4">
            <a:alphaModFix/>
          </a:blip>
          <a:stretch>
            <a:fillRect/>
          </a:stretch>
        </p:blipFill>
        <p:spPr>
          <a:xfrm>
            <a:off x="4934000" y="1234087"/>
            <a:ext cx="2069450" cy="3633886"/>
          </a:xfrm>
          <a:prstGeom prst="rect">
            <a:avLst/>
          </a:prstGeom>
          <a:noFill/>
          <a:ln>
            <a:noFill/>
          </a:ln>
        </p:spPr>
      </p:pic>
      <p:sp>
        <p:nvSpPr>
          <p:cNvPr id="250" name="Google Shape;250;p36"/>
          <p:cNvSpPr txBox="1"/>
          <p:nvPr/>
        </p:nvSpPr>
        <p:spPr>
          <a:xfrm>
            <a:off x="3472275" y="3589225"/>
            <a:ext cx="1321800" cy="6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Playfair Display"/>
                <a:ea typeface="Playfair Display"/>
                <a:cs typeface="Playfair Display"/>
                <a:sym typeface="Playfair Display"/>
              </a:rPr>
              <a:t>Initial with NMS</a:t>
            </a:r>
            <a:endParaRPr sz="1500">
              <a:solidFill>
                <a:schemeClr val="dk2"/>
              </a:solidFill>
              <a:latin typeface="Playfair Display"/>
              <a:ea typeface="Playfair Display"/>
              <a:cs typeface="Playfair Display"/>
              <a:sym typeface="Playfair Display"/>
            </a:endParaRPr>
          </a:p>
        </p:txBody>
      </p:sp>
      <p:sp>
        <p:nvSpPr>
          <p:cNvPr id="251" name="Google Shape;251;p36"/>
          <p:cNvSpPr txBox="1"/>
          <p:nvPr/>
        </p:nvSpPr>
        <p:spPr>
          <a:xfrm>
            <a:off x="7143375" y="3589225"/>
            <a:ext cx="1472400" cy="6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Playfair Display"/>
                <a:ea typeface="Playfair Display"/>
                <a:cs typeface="Playfair Display"/>
                <a:sym typeface="Playfair Display"/>
              </a:rPr>
              <a:t>Initial without NMS</a:t>
            </a:r>
            <a:endParaRPr sz="1500">
              <a:solidFill>
                <a:schemeClr val="dk2"/>
              </a:solidFill>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of dataset</a:t>
            </a:r>
            <a:endParaRPr/>
          </a:p>
        </p:txBody>
      </p:sp>
      <p:sp>
        <p:nvSpPr>
          <p:cNvPr id="257" name="Google Shape;257;p3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37"/>
          <p:cNvPicPr preferRelativeResize="0"/>
          <p:nvPr/>
        </p:nvPicPr>
        <p:blipFill>
          <a:blip r:embed="rId3">
            <a:alphaModFix/>
          </a:blip>
          <a:stretch>
            <a:fillRect/>
          </a:stretch>
        </p:blipFill>
        <p:spPr>
          <a:xfrm>
            <a:off x="393775" y="1114775"/>
            <a:ext cx="3454099" cy="3454101"/>
          </a:xfrm>
          <a:prstGeom prst="rect">
            <a:avLst/>
          </a:prstGeom>
          <a:noFill/>
          <a:ln>
            <a:noFill/>
          </a:ln>
        </p:spPr>
      </p:pic>
      <p:pic>
        <p:nvPicPr>
          <p:cNvPr id="259" name="Google Shape;259;p37"/>
          <p:cNvPicPr preferRelativeResize="0"/>
          <p:nvPr/>
        </p:nvPicPr>
        <p:blipFill>
          <a:blip r:embed="rId4">
            <a:alphaModFix/>
          </a:blip>
          <a:stretch>
            <a:fillRect/>
          </a:stretch>
        </p:blipFill>
        <p:spPr>
          <a:xfrm>
            <a:off x="4752425" y="1114775"/>
            <a:ext cx="3488750" cy="3488750"/>
          </a:xfrm>
          <a:prstGeom prst="rect">
            <a:avLst/>
          </a:prstGeom>
          <a:noFill/>
          <a:ln>
            <a:noFill/>
          </a:ln>
        </p:spPr>
      </p:pic>
      <p:sp>
        <p:nvSpPr>
          <p:cNvPr id="260" name="Google Shape;260;p37"/>
          <p:cNvSpPr txBox="1"/>
          <p:nvPr/>
        </p:nvSpPr>
        <p:spPr>
          <a:xfrm>
            <a:off x="873175" y="4647675"/>
            <a:ext cx="23844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IR Image</a:t>
            </a:r>
            <a:endParaRPr sz="1200">
              <a:solidFill>
                <a:schemeClr val="dk2"/>
              </a:solidFill>
              <a:latin typeface="Playfair Display"/>
              <a:ea typeface="Playfair Display"/>
              <a:cs typeface="Playfair Display"/>
              <a:sym typeface="Playfair Display"/>
            </a:endParaRPr>
          </a:p>
        </p:txBody>
      </p:sp>
      <p:sp>
        <p:nvSpPr>
          <p:cNvPr id="261" name="Google Shape;261;p37"/>
          <p:cNvSpPr txBox="1"/>
          <p:nvPr/>
        </p:nvSpPr>
        <p:spPr>
          <a:xfrm>
            <a:off x="5489725" y="4647675"/>
            <a:ext cx="23844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layfair Display"/>
                <a:ea typeface="Playfair Display"/>
                <a:cs typeface="Playfair Display"/>
                <a:sym typeface="Playfair Display"/>
              </a:rPr>
              <a:t>RGB</a:t>
            </a:r>
            <a:r>
              <a:rPr lang="en" sz="1200">
                <a:solidFill>
                  <a:schemeClr val="dk2"/>
                </a:solidFill>
                <a:latin typeface="Playfair Display"/>
                <a:ea typeface="Playfair Display"/>
                <a:cs typeface="Playfair Display"/>
                <a:sym typeface="Playfair Display"/>
              </a:rPr>
              <a:t> Image</a:t>
            </a:r>
            <a:endParaRPr sz="1200">
              <a:solidFill>
                <a:schemeClr val="dk2"/>
              </a:solidFill>
              <a:latin typeface="Playfair Display"/>
              <a:ea typeface="Playfair Display"/>
              <a:cs typeface="Playfair Display"/>
              <a:sym typeface="Playfair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67" name="Google Shape;267;p3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8" name="Google Shape;268;p38"/>
          <p:cNvPicPr preferRelativeResize="0"/>
          <p:nvPr/>
        </p:nvPicPr>
        <p:blipFill>
          <a:blip r:embed="rId3">
            <a:alphaModFix/>
          </a:blip>
          <a:stretch>
            <a:fillRect/>
          </a:stretch>
        </p:blipFill>
        <p:spPr>
          <a:xfrm>
            <a:off x="4782025" y="1168437"/>
            <a:ext cx="4230925" cy="3395176"/>
          </a:xfrm>
          <a:prstGeom prst="rect">
            <a:avLst/>
          </a:prstGeom>
          <a:noFill/>
          <a:ln>
            <a:noFill/>
          </a:ln>
        </p:spPr>
      </p:pic>
      <p:pic>
        <p:nvPicPr>
          <p:cNvPr id="269" name="Google Shape;269;p38"/>
          <p:cNvPicPr preferRelativeResize="0"/>
          <p:nvPr/>
        </p:nvPicPr>
        <p:blipFill>
          <a:blip r:embed="rId4">
            <a:alphaModFix/>
          </a:blip>
          <a:stretch>
            <a:fillRect/>
          </a:stretch>
        </p:blipFill>
        <p:spPr>
          <a:xfrm>
            <a:off x="120601" y="1079975"/>
            <a:ext cx="4451400" cy="3572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2"/>
              </a:buClr>
              <a:buSzPts val="990"/>
              <a:buFont typeface="Arial"/>
              <a:buNone/>
            </a:pPr>
            <a:r>
              <a:rPr lang="en" sz="2720"/>
              <a:t>Future Work</a:t>
            </a:r>
            <a:endParaRPr sz="3800"/>
          </a:p>
        </p:txBody>
      </p:sp>
      <p:sp>
        <p:nvSpPr>
          <p:cNvPr id="275" name="Google Shape;275;p3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Extend the two modalities to three modalities</a:t>
            </a:r>
            <a:endParaRPr/>
          </a:p>
          <a:p>
            <a:pPr indent="-342900" lvl="0" marL="457200" rtl="0" algn="l">
              <a:spcBef>
                <a:spcPts val="0"/>
              </a:spcBef>
              <a:spcAft>
                <a:spcPts val="0"/>
              </a:spcAft>
              <a:buSzPts val="1800"/>
              <a:buChar char="●"/>
            </a:pPr>
            <a:r>
              <a:rPr lang="en"/>
              <a:t>New </a:t>
            </a:r>
            <a:r>
              <a:rPr lang="en"/>
              <a:t>architecture</a:t>
            </a:r>
            <a:r>
              <a:rPr lang="en"/>
              <a:t> use two encoders</a:t>
            </a:r>
            <a:endParaRPr/>
          </a:p>
          <a:p>
            <a:pPr indent="0" lvl="0" marL="0" rtl="0" algn="l">
              <a:spcBef>
                <a:spcPts val="0"/>
              </a:spcBef>
              <a:spcAft>
                <a:spcPts val="1200"/>
              </a:spcAft>
              <a:buNone/>
            </a:pPr>
            <a:r>
              <a:t/>
            </a:r>
            <a:endParaRPr sz="1500"/>
          </a:p>
        </p:txBody>
      </p:sp>
      <p:pic>
        <p:nvPicPr>
          <p:cNvPr id="276" name="Google Shape;276;p39"/>
          <p:cNvPicPr preferRelativeResize="0"/>
          <p:nvPr/>
        </p:nvPicPr>
        <p:blipFill>
          <a:blip r:embed="rId3">
            <a:alphaModFix/>
          </a:blip>
          <a:stretch>
            <a:fillRect/>
          </a:stretch>
        </p:blipFill>
        <p:spPr>
          <a:xfrm>
            <a:off x="4459625" y="67200"/>
            <a:ext cx="4217375" cy="4904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2"/>
              </a:buClr>
              <a:buSzPts val="990"/>
              <a:buFont typeface="Arial"/>
              <a:buNone/>
            </a:pPr>
            <a:r>
              <a:rPr lang="en" sz="2720"/>
              <a:t>References</a:t>
            </a:r>
            <a:endParaRPr sz="3800"/>
          </a:p>
        </p:txBody>
      </p:sp>
      <p:sp>
        <p:nvSpPr>
          <p:cNvPr id="282" name="Google Shape;282;p40"/>
          <p:cNvSpPr txBox="1"/>
          <p:nvPr>
            <p:ph idx="1" type="body"/>
          </p:nvPr>
        </p:nvSpPr>
        <p:spPr>
          <a:xfrm>
            <a:off x="311700" y="1061050"/>
            <a:ext cx="8520600" cy="3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018"/>
              <a:buFont typeface="Arial"/>
              <a:buNone/>
            </a:pPr>
            <a:r>
              <a:rPr lang="en" sz="900"/>
              <a:t>[1]. Carion, N., Massa, F., Synnaeve, G., Usunier, N., Kirillov, A., &amp; Zagoruyko, S. (2020). End-to-End Object Detection with Transformers. arXiv preprint arXiv:2005.12872.</a:t>
            </a:r>
            <a:endParaRPr sz="900"/>
          </a:p>
          <a:p>
            <a:pPr indent="0" lvl="0" marL="0" rtl="0" algn="just">
              <a:spcBef>
                <a:spcPts val="0"/>
              </a:spcBef>
              <a:spcAft>
                <a:spcPts val="0"/>
              </a:spcAft>
              <a:buClr>
                <a:schemeClr val="dk2"/>
              </a:buClr>
              <a:buSzPts val="1018"/>
              <a:buFont typeface="Arial"/>
              <a:buNone/>
            </a:pPr>
            <a:r>
              <a:rPr lang="en" sz="900"/>
              <a:t>[2]. Cai, Z., Vasconcelos, N.: Cascade R-CNN: High quality object detection and instance segmentation. PAMI (2019) </a:t>
            </a:r>
            <a:endParaRPr sz="900"/>
          </a:p>
          <a:p>
            <a:pPr indent="0" lvl="0" marL="0" rtl="0" algn="just">
              <a:spcBef>
                <a:spcPts val="0"/>
              </a:spcBef>
              <a:spcAft>
                <a:spcPts val="0"/>
              </a:spcAft>
              <a:buClr>
                <a:schemeClr val="dk2"/>
              </a:buClr>
              <a:buSzPts val="1018"/>
              <a:buFont typeface="Arial"/>
              <a:buNone/>
            </a:pPr>
            <a:r>
              <a:rPr lang="en" sz="900"/>
              <a:t>[3]. Glorot, X., Bengio, Y.: Understanding the difficulty of training deep feedforward neural networks. In: AISTATS (2010) </a:t>
            </a:r>
            <a:endParaRPr sz="900"/>
          </a:p>
          <a:p>
            <a:pPr indent="0" lvl="0" marL="0" rtl="0" algn="just">
              <a:spcBef>
                <a:spcPts val="0"/>
              </a:spcBef>
              <a:spcAft>
                <a:spcPts val="0"/>
              </a:spcAft>
              <a:buClr>
                <a:schemeClr val="dk2"/>
              </a:buClr>
              <a:buSzPts val="1018"/>
              <a:buFont typeface="Arial"/>
              <a:buNone/>
            </a:pPr>
            <a:r>
              <a:rPr lang="en" sz="900"/>
              <a:t>[4]. He, K., Girshick, R., Doll´ar, P.: Rethinking imagenet pre-training. In: ICCV (2019) </a:t>
            </a:r>
            <a:endParaRPr sz="900"/>
          </a:p>
          <a:p>
            <a:pPr indent="0" lvl="0" marL="0" rtl="0" algn="just">
              <a:spcBef>
                <a:spcPts val="0"/>
              </a:spcBef>
              <a:spcAft>
                <a:spcPts val="0"/>
              </a:spcAft>
              <a:buClr>
                <a:schemeClr val="dk2"/>
              </a:buClr>
              <a:buSzPts val="1018"/>
              <a:buFont typeface="Arial"/>
              <a:buNone/>
            </a:pPr>
            <a:r>
              <a:rPr lang="en" sz="900"/>
              <a:t>[5]. He, K., Zhang, X., Ren, S., Sun, J.: Deep residual learning for image recognition. In: CVPR (2016) </a:t>
            </a:r>
            <a:endParaRPr sz="900"/>
          </a:p>
          <a:p>
            <a:pPr indent="0" lvl="0" marL="0" rtl="0" algn="just">
              <a:spcBef>
                <a:spcPts val="0"/>
              </a:spcBef>
              <a:spcAft>
                <a:spcPts val="0"/>
              </a:spcAft>
              <a:buClr>
                <a:schemeClr val="dk2"/>
              </a:buClr>
              <a:buSzPts val="1018"/>
              <a:buFont typeface="Arial"/>
              <a:buNone/>
            </a:pPr>
            <a:r>
              <a:rPr lang="en" sz="900"/>
              <a:t>[6]. Hosang, J.H., Benenson, R., Schiele, B.: Learning non-maximum suppression. In: CVPR (2017) </a:t>
            </a:r>
            <a:endParaRPr sz="900"/>
          </a:p>
          <a:p>
            <a:pPr indent="0" lvl="0" marL="0" rtl="0" algn="just">
              <a:spcBef>
                <a:spcPts val="0"/>
              </a:spcBef>
              <a:spcAft>
                <a:spcPts val="0"/>
              </a:spcAft>
              <a:buClr>
                <a:schemeClr val="dk2"/>
              </a:buClr>
              <a:buSzPts val="1018"/>
              <a:buFont typeface="Arial"/>
              <a:buNone/>
            </a:pPr>
            <a:r>
              <a:rPr lang="en" sz="900"/>
              <a:t>[7]. Hu, H., Gu, J., Zhang, Z., Dai, J., Wei, Y.: Relation networks for object detection. In: CVPR (2018) </a:t>
            </a:r>
            <a:endParaRPr sz="900"/>
          </a:p>
          <a:p>
            <a:pPr indent="0" lvl="0" marL="0" rtl="0" algn="just">
              <a:spcBef>
                <a:spcPts val="0"/>
              </a:spcBef>
              <a:spcAft>
                <a:spcPts val="0"/>
              </a:spcAft>
              <a:buClr>
                <a:schemeClr val="dk2"/>
              </a:buClr>
              <a:buSzPts val="1018"/>
              <a:buFont typeface="Arial"/>
              <a:buNone/>
            </a:pPr>
            <a:r>
              <a:rPr lang="en" sz="900"/>
              <a:t>[8]. Kirillov, A., Girshick, R., He, K., Doll´ar, P.: Panoptic feature pyramid networks. In: CVPR (2019)</a:t>
            </a:r>
            <a:endParaRPr sz="900"/>
          </a:p>
          <a:p>
            <a:pPr indent="0" lvl="0" marL="0" rtl="0" algn="just">
              <a:spcBef>
                <a:spcPts val="0"/>
              </a:spcBef>
              <a:spcAft>
                <a:spcPts val="0"/>
              </a:spcAft>
              <a:buClr>
                <a:schemeClr val="dk2"/>
              </a:buClr>
              <a:buSzPts val="1018"/>
              <a:buFont typeface="Arial"/>
              <a:buNone/>
            </a:pPr>
            <a:r>
              <a:rPr lang="en" sz="900"/>
              <a:t>[9]. Kuhn, H.W.: The hungarian method for the assignment problem (1955) </a:t>
            </a:r>
            <a:endParaRPr sz="900"/>
          </a:p>
          <a:p>
            <a:pPr indent="0" lvl="0" marL="0" rtl="0" algn="just">
              <a:spcBef>
                <a:spcPts val="0"/>
              </a:spcBef>
              <a:spcAft>
                <a:spcPts val="0"/>
              </a:spcAft>
              <a:buClr>
                <a:schemeClr val="dk2"/>
              </a:buClr>
              <a:buSzPts val="1018"/>
              <a:buFont typeface="Arial"/>
              <a:buNone/>
            </a:pPr>
            <a:r>
              <a:rPr lang="en" sz="900"/>
              <a:t>[10]. Lin, T.Y., Goyal, P., Girshick, R.B., He, K., Doll´ar, P.: Focal loss for dense object detection. In: ICCV (2017) </a:t>
            </a:r>
            <a:endParaRPr sz="900"/>
          </a:p>
          <a:p>
            <a:pPr indent="0" lvl="0" marL="0" rtl="0" algn="just">
              <a:spcBef>
                <a:spcPts val="0"/>
              </a:spcBef>
              <a:spcAft>
                <a:spcPts val="0"/>
              </a:spcAft>
              <a:buClr>
                <a:schemeClr val="dk2"/>
              </a:buClr>
              <a:buSzPts val="1018"/>
              <a:buFont typeface="Arial"/>
              <a:buNone/>
            </a:pPr>
            <a:r>
              <a:rPr lang="en" sz="900"/>
              <a:t>[11]. Lin, T.Y., Maire, M., Belongie, S., Hays, J., Perona, P., Ramanan, D., Doll´ar, P., Zitnick, C.L.: Microsoft COCO: Common objects in context. In: ECCV (2014) </a:t>
            </a:r>
            <a:endParaRPr sz="900"/>
          </a:p>
          <a:p>
            <a:pPr indent="0" lvl="0" marL="0" rtl="0" algn="just">
              <a:spcBef>
                <a:spcPts val="0"/>
              </a:spcBef>
              <a:spcAft>
                <a:spcPts val="0"/>
              </a:spcAft>
              <a:buClr>
                <a:schemeClr val="dk2"/>
              </a:buClr>
              <a:buSzPts val="1018"/>
              <a:buFont typeface="Arial"/>
              <a:buNone/>
            </a:pPr>
            <a:r>
              <a:rPr lang="en" sz="900"/>
              <a:t>[12]. Paszke, A., Gross, S., Massa, F., Lerer, A., Bradbury, J., Chanan, G., Killeen, T., Lin, Z., Gimelshein, N., Antiga, L., Desmaison, A., Kopf, A., Yang, E., DeVito, Z., Raison, M., Tejani, A., Chilamkurthy, S., Steiner, B., Fang, L., Bai, J., Chintala, S.: Pytorch: An imperative style, high-performance deep learning library. In: NeurIPS (2019)</a:t>
            </a:r>
            <a:endParaRPr sz="900"/>
          </a:p>
          <a:p>
            <a:pPr indent="0" lvl="0" marL="0" rtl="0" algn="just">
              <a:spcBef>
                <a:spcPts val="0"/>
              </a:spcBef>
              <a:spcAft>
                <a:spcPts val="0"/>
              </a:spcAft>
              <a:buClr>
                <a:schemeClr val="dk2"/>
              </a:buClr>
              <a:buSzPts val="1018"/>
              <a:buFont typeface="Arial"/>
              <a:buNone/>
            </a:pPr>
            <a:r>
              <a:rPr lang="en" sz="900"/>
              <a:t>[13]. Ren, S., He, K., Girshick, R.B., Sun, J.: Faster R-CNN: Towards real-time object detection with region proposal networks. PAMI (2015) </a:t>
            </a:r>
            <a:endParaRPr sz="900"/>
          </a:p>
          <a:p>
            <a:pPr indent="0" lvl="0" marL="0" rtl="0" algn="just">
              <a:spcBef>
                <a:spcPts val="0"/>
              </a:spcBef>
              <a:spcAft>
                <a:spcPts val="0"/>
              </a:spcAft>
              <a:buClr>
                <a:schemeClr val="dk2"/>
              </a:buClr>
              <a:buSzPts val="1018"/>
              <a:buFont typeface="Arial"/>
              <a:buNone/>
            </a:pPr>
            <a:r>
              <a:rPr lang="en" sz="900"/>
              <a:t>[14]. Salvador, A., Bellver, M., Baradad, M., Marqu´es, F., Torres, J., Gir´o, X.: Recurrent neural networks for semantic instance segmentation. arXiv:1712.00617 (2017)</a:t>
            </a:r>
            <a:endParaRPr sz="900"/>
          </a:p>
          <a:p>
            <a:pPr indent="0" lvl="0" marL="0" rtl="0" algn="just">
              <a:spcBef>
                <a:spcPts val="0"/>
              </a:spcBef>
              <a:spcAft>
                <a:spcPts val="0"/>
              </a:spcAft>
              <a:buClr>
                <a:schemeClr val="dk2"/>
              </a:buClr>
              <a:buSzPts val="1018"/>
              <a:buFont typeface="Arial"/>
              <a:buNone/>
            </a:pPr>
            <a:r>
              <a:rPr lang="en" sz="900"/>
              <a:t>[15]. Tian, Z., Shen, C., Chen, H., He, T.: FCOS: Fully convolutional one-stage object detection. In: ICCV (2019) </a:t>
            </a:r>
            <a:endParaRPr sz="900"/>
          </a:p>
          <a:p>
            <a:pPr indent="0" lvl="0" marL="0" rtl="0" algn="just">
              <a:spcBef>
                <a:spcPts val="0"/>
              </a:spcBef>
              <a:spcAft>
                <a:spcPts val="0"/>
              </a:spcAft>
              <a:buClr>
                <a:schemeClr val="dk2"/>
              </a:buClr>
              <a:buSzPts val="1018"/>
              <a:buFont typeface="Arial"/>
              <a:buNone/>
            </a:pPr>
            <a:r>
              <a:rPr lang="en" sz="900"/>
              <a:t>[16]. Vaswani, A., Shazeer, N., Parmar, N., Uszkoreit, J., Jones, L., Gomez, A.N., Kaiser, L., Polosukhin, I.: Attention is all you need. In: NeurIPS (2017) </a:t>
            </a:r>
            <a:endParaRPr sz="900"/>
          </a:p>
          <a:p>
            <a:pPr indent="0" lvl="0" marL="0" rtl="0" algn="just">
              <a:spcBef>
                <a:spcPts val="0"/>
              </a:spcBef>
              <a:spcAft>
                <a:spcPts val="0"/>
              </a:spcAft>
              <a:buClr>
                <a:schemeClr val="dk2"/>
              </a:buClr>
              <a:buSzPts val="1018"/>
              <a:buFont typeface="Arial"/>
              <a:buNone/>
            </a:pPr>
            <a:r>
              <a:rPr lang="en" sz="900"/>
              <a:t>[17]. Zhou, X., Wang, D., Kr¨ahenb¨uhl, P.: Objects as points. arXiv:1904.07850 (2019) </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1487150" y="1242925"/>
            <a:ext cx="6050100" cy="168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5000"/>
              <a:t>T</a:t>
            </a:r>
            <a:r>
              <a:rPr lang="en" sz="5000"/>
              <a:t>hank You</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2700">
                <a:solidFill>
                  <a:schemeClr val="dk2"/>
                </a:solidFill>
              </a:rPr>
              <a:t>Introduction</a:t>
            </a:r>
            <a:endParaRPr sz="3300"/>
          </a:p>
        </p:txBody>
      </p:sp>
      <p:sp>
        <p:nvSpPr>
          <p:cNvPr id="72" name="Google Shape;72;p1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M</a:t>
            </a:r>
            <a:r>
              <a:rPr lang="en" sz="1500"/>
              <a:t>ultispectral data for object recognition and location</a:t>
            </a:r>
            <a:endParaRPr sz="1500"/>
          </a:p>
          <a:p>
            <a:pPr indent="-323850" lvl="0" marL="457200" rtl="0" algn="l">
              <a:spcBef>
                <a:spcPts val="0"/>
              </a:spcBef>
              <a:spcAft>
                <a:spcPts val="0"/>
              </a:spcAft>
              <a:buSzPts val="1500"/>
              <a:buChar char="●"/>
            </a:pPr>
            <a:r>
              <a:rPr lang="en" sz="1500"/>
              <a:t>Cross-attention</a:t>
            </a:r>
            <a:endParaRPr sz="1500"/>
          </a:p>
          <a:p>
            <a:pPr indent="-323850" lvl="0" marL="457200" rtl="0" algn="l">
              <a:spcBef>
                <a:spcPts val="0"/>
              </a:spcBef>
              <a:spcAft>
                <a:spcPts val="0"/>
              </a:spcAft>
              <a:buSzPts val="1500"/>
              <a:buChar char="●"/>
            </a:pPr>
            <a:r>
              <a:rPr lang="en" sz="1500"/>
              <a:t>Detection Transformers (DETR)</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Miscell</a:t>
            </a:r>
            <a:r>
              <a:rPr lang="en"/>
              <a:t>aneous</a:t>
            </a:r>
            <a:endParaRPr/>
          </a:p>
        </p:txBody>
      </p:sp>
      <p:sp>
        <p:nvSpPr>
          <p:cNvPr id="293" name="Google Shape;293;p42"/>
          <p:cNvSpPr txBox="1"/>
          <p:nvPr>
            <p:ph idx="1" type="body"/>
          </p:nvPr>
        </p:nvSpPr>
        <p:spPr>
          <a:xfrm>
            <a:off x="194075" y="1363575"/>
            <a:ext cx="8520600" cy="3605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Input image:</a:t>
            </a:r>
            <a:br>
              <a:rPr lang="en"/>
            </a:br>
            <a:r>
              <a:rPr lang="en"/>
              <a:t>512x640</a:t>
            </a:r>
            <a:endParaRPr/>
          </a:p>
          <a:p>
            <a:pPr indent="-342900" lvl="0" marL="457200" rtl="0" algn="l">
              <a:spcBef>
                <a:spcPts val="0"/>
              </a:spcBef>
              <a:spcAft>
                <a:spcPts val="0"/>
              </a:spcAft>
              <a:buSzPts val="1800"/>
              <a:buChar char="●"/>
            </a:pPr>
            <a:r>
              <a:rPr lang="en"/>
              <a:t>Resnet 50, 6 x DETR encoder  layers, 6 x DETR Decoder layers, two classifier layers.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b="1" lang="en"/>
              <a:t>Settings:</a:t>
            </a:r>
            <a:endParaRPr b="1"/>
          </a:p>
          <a:p>
            <a:pPr indent="-342900" lvl="0" marL="457200" rtl="0" algn="l">
              <a:spcBef>
                <a:spcPts val="0"/>
              </a:spcBef>
              <a:spcAft>
                <a:spcPts val="0"/>
              </a:spcAft>
              <a:buSzPts val="1800"/>
              <a:buChar char="●"/>
            </a:pPr>
            <a:r>
              <a:rPr lang="en"/>
              <a:t>Number of epoch for training = 50, logs will be written every 5 steps. </a:t>
            </a:r>
            <a:endParaRPr/>
          </a:p>
          <a:p>
            <a:pPr indent="-342900" lvl="0" marL="457200" rtl="0" algn="l">
              <a:spcBef>
                <a:spcPts val="0"/>
              </a:spcBef>
              <a:spcAft>
                <a:spcPts val="0"/>
              </a:spcAft>
              <a:buSzPts val="1800"/>
              <a:buChar char="●"/>
            </a:pPr>
            <a:r>
              <a:rPr lang="en"/>
              <a:t>Trained on Tesla V100</a:t>
            </a:r>
            <a:endParaRPr/>
          </a:p>
          <a:p>
            <a:pPr indent="-342900" lvl="0" marL="457200" rtl="0" algn="l">
              <a:spcBef>
                <a:spcPts val="0"/>
              </a:spcBef>
              <a:spcAft>
                <a:spcPts val="0"/>
              </a:spcAft>
              <a:buSzPts val="1800"/>
              <a:buChar char="●"/>
            </a:pPr>
            <a:r>
              <a:rPr lang="en"/>
              <a:t>Initial learning rate = 1*10^-4 for main part, 1*10^-5 for backbone, weight decay used for regularization = 1*10^-5 (learning rate scheduler would change these rates)</a:t>
            </a:r>
            <a:endParaRPr/>
          </a:p>
        </p:txBody>
      </p:sp>
      <p:pic>
        <p:nvPicPr>
          <p:cNvPr id="294" name="Google Shape;294;p42"/>
          <p:cNvPicPr preferRelativeResize="0"/>
          <p:nvPr/>
        </p:nvPicPr>
        <p:blipFill>
          <a:blip r:embed="rId3">
            <a:alphaModFix/>
          </a:blip>
          <a:stretch>
            <a:fillRect/>
          </a:stretch>
        </p:blipFill>
        <p:spPr>
          <a:xfrm>
            <a:off x="4162413" y="-12"/>
            <a:ext cx="4981575" cy="183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23850" lvl="0" marL="457200" rtl="0" algn="just">
              <a:lnSpc>
                <a:spcPct val="100000"/>
              </a:lnSpc>
              <a:spcBef>
                <a:spcPts val="0"/>
              </a:spcBef>
              <a:spcAft>
                <a:spcPts val="0"/>
              </a:spcAft>
              <a:buSzPts val="1500"/>
              <a:buChar char="●"/>
            </a:pPr>
            <a:r>
              <a:rPr lang="en" sz="1500">
                <a:highlight>
                  <a:schemeClr val="lt1"/>
                </a:highlight>
              </a:rPr>
              <a:t>Healthcare– patient diagnosis (UltraSound, CT, X-rays)</a:t>
            </a:r>
            <a:endParaRPr sz="1500">
              <a:highlight>
                <a:schemeClr val="lt1"/>
              </a:highlight>
            </a:endParaRPr>
          </a:p>
          <a:p>
            <a:pPr indent="0" lvl="0" marL="0" rtl="0" algn="just">
              <a:lnSpc>
                <a:spcPct val="100000"/>
              </a:lnSpc>
              <a:spcBef>
                <a:spcPts val="0"/>
              </a:spcBef>
              <a:spcAft>
                <a:spcPts val="0"/>
              </a:spcAft>
              <a:buClr>
                <a:schemeClr val="dk2"/>
              </a:buClr>
              <a:buSzPts val="1100"/>
              <a:buFont typeface="Arial"/>
              <a:buNone/>
            </a:pPr>
            <a:br>
              <a:rPr lang="en" sz="1100">
                <a:highlight>
                  <a:srgbClr val="FF0000"/>
                </a:highlight>
                <a:latin typeface="Arial"/>
                <a:ea typeface="Arial"/>
                <a:cs typeface="Arial"/>
                <a:sym typeface="Arial"/>
              </a:rPr>
            </a:br>
            <a:endParaRPr sz="1100">
              <a:highlight>
                <a:srgbClr val="FFFF00"/>
              </a:highlight>
              <a:latin typeface="Arial"/>
              <a:ea typeface="Arial"/>
              <a:cs typeface="Arial"/>
              <a:sym typeface="Arial"/>
            </a:endParaRPr>
          </a:p>
          <a:p>
            <a:pPr indent="0" lvl="0" marL="0" rtl="0" algn="l">
              <a:spcBef>
                <a:spcPts val="0"/>
              </a:spcBef>
              <a:spcAft>
                <a:spcPts val="1200"/>
              </a:spcAft>
              <a:buNone/>
            </a:pPr>
            <a:r>
              <a:t/>
            </a:r>
            <a:endParaRPr/>
          </a:p>
        </p:txBody>
      </p:sp>
      <p:pic>
        <p:nvPicPr>
          <p:cNvPr id="78" name="Google Shape;78;p16"/>
          <p:cNvPicPr preferRelativeResize="0"/>
          <p:nvPr/>
        </p:nvPicPr>
        <p:blipFill rotWithShape="1">
          <a:blip r:embed="rId3">
            <a:alphaModFix/>
          </a:blip>
          <a:srcRect b="0" l="0" r="36892" t="1941"/>
          <a:stretch/>
        </p:blipFill>
        <p:spPr>
          <a:xfrm>
            <a:off x="311700" y="1833850"/>
            <a:ext cx="3194324" cy="2637974"/>
          </a:xfrm>
          <a:prstGeom prst="rect">
            <a:avLst/>
          </a:prstGeom>
          <a:noFill/>
          <a:ln>
            <a:noFill/>
          </a:ln>
        </p:spPr>
      </p:pic>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2700"/>
              <a:t>Application</a:t>
            </a:r>
            <a:endParaRPr sz="3900"/>
          </a:p>
        </p:txBody>
      </p:sp>
      <p:pic>
        <p:nvPicPr>
          <p:cNvPr id="80" name="Google Shape;80;p16" title="点击查看图片来源"/>
          <p:cNvPicPr preferRelativeResize="0"/>
          <p:nvPr/>
        </p:nvPicPr>
        <p:blipFill rotWithShape="1">
          <a:blip r:embed="rId4">
            <a:alphaModFix/>
          </a:blip>
          <a:srcRect b="0" l="26121" r="24312" t="49806"/>
          <a:stretch/>
        </p:blipFill>
        <p:spPr>
          <a:xfrm>
            <a:off x="2482100" y="2287400"/>
            <a:ext cx="3064200" cy="2581675"/>
          </a:xfrm>
          <a:prstGeom prst="rect">
            <a:avLst/>
          </a:prstGeom>
          <a:noFill/>
          <a:ln>
            <a:noFill/>
          </a:ln>
        </p:spPr>
      </p:pic>
      <p:pic>
        <p:nvPicPr>
          <p:cNvPr id="81" name="Google Shape;81;p16" title="点击查看图片来源"/>
          <p:cNvPicPr preferRelativeResize="0"/>
          <p:nvPr/>
        </p:nvPicPr>
        <p:blipFill>
          <a:blip r:embed="rId5">
            <a:alphaModFix/>
          </a:blip>
          <a:stretch>
            <a:fillRect/>
          </a:stretch>
        </p:blipFill>
        <p:spPr>
          <a:xfrm>
            <a:off x="5097712" y="1971500"/>
            <a:ext cx="3607624" cy="236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1000"/>
                                        <p:tgtEl>
                                          <p:spTgt spid="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990"/>
              <a:buFont typeface="Arial"/>
              <a:buNone/>
            </a:pPr>
            <a:r>
              <a:rPr lang="en" sz="2730"/>
              <a:t>Application</a:t>
            </a:r>
            <a:endParaRPr/>
          </a:p>
        </p:txBody>
      </p:sp>
      <p:sp>
        <p:nvSpPr>
          <p:cNvPr id="87" name="Google Shape;87;p1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23850" lvl="0" marL="457200" rtl="0" algn="just">
              <a:lnSpc>
                <a:spcPct val="100000"/>
              </a:lnSpc>
              <a:spcBef>
                <a:spcPts val="0"/>
              </a:spcBef>
              <a:spcAft>
                <a:spcPts val="0"/>
              </a:spcAft>
              <a:buSzPts val="1500"/>
              <a:buChar char="●"/>
            </a:pPr>
            <a:r>
              <a:rPr lang="en" sz="1500">
                <a:highlight>
                  <a:schemeClr val="lt1"/>
                </a:highlight>
              </a:rPr>
              <a:t>M</a:t>
            </a:r>
            <a:r>
              <a:rPr lang="en" sz="1500">
                <a:highlight>
                  <a:schemeClr val="lt1"/>
                </a:highlight>
              </a:rPr>
              <a:t>edication (text based modality), test, daily routine dataset (Tabular text) </a:t>
            </a:r>
            <a:endParaRPr sz="2200"/>
          </a:p>
        </p:txBody>
      </p:sp>
      <p:pic>
        <p:nvPicPr>
          <p:cNvPr id="88" name="Google Shape;88;p17"/>
          <p:cNvPicPr preferRelativeResize="0"/>
          <p:nvPr/>
        </p:nvPicPr>
        <p:blipFill rotWithShape="1">
          <a:blip r:embed="rId3">
            <a:alphaModFix/>
          </a:blip>
          <a:srcRect b="0" l="4593" r="5153" t="0"/>
          <a:stretch/>
        </p:blipFill>
        <p:spPr>
          <a:xfrm>
            <a:off x="493975" y="1854350"/>
            <a:ext cx="4532501" cy="2869650"/>
          </a:xfrm>
          <a:prstGeom prst="rect">
            <a:avLst/>
          </a:prstGeom>
          <a:noFill/>
          <a:ln>
            <a:noFill/>
          </a:ln>
        </p:spPr>
      </p:pic>
      <p:pic>
        <p:nvPicPr>
          <p:cNvPr id="89" name="Google Shape;89;p17"/>
          <p:cNvPicPr preferRelativeResize="0"/>
          <p:nvPr/>
        </p:nvPicPr>
        <p:blipFill rotWithShape="1">
          <a:blip r:embed="rId4">
            <a:alphaModFix/>
          </a:blip>
          <a:srcRect b="0" l="14855" r="13618" t="0"/>
          <a:stretch/>
        </p:blipFill>
        <p:spPr>
          <a:xfrm>
            <a:off x="4572000" y="1690175"/>
            <a:ext cx="4239576" cy="3386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990"/>
              <a:buFont typeface="Arial"/>
              <a:buNone/>
            </a:pPr>
            <a:r>
              <a:rPr lang="en" sz="2720"/>
              <a:t>Application</a:t>
            </a:r>
            <a:endParaRPr sz="3800"/>
          </a:p>
        </p:txBody>
      </p:sp>
      <p:sp>
        <p:nvSpPr>
          <p:cNvPr id="95" name="Google Shape;95;p1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Autonomous driving (camera, IR, radar)</a:t>
            </a:r>
            <a:endParaRPr sz="1500"/>
          </a:p>
          <a:p>
            <a:pPr indent="0" lvl="0" marL="457200" rtl="0" algn="l">
              <a:spcBef>
                <a:spcPts val="1200"/>
              </a:spcBef>
              <a:spcAft>
                <a:spcPts val="0"/>
              </a:spcAft>
              <a:buNone/>
            </a:pPr>
            <a:r>
              <a:t/>
            </a:r>
            <a:endParaRPr sz="15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pic>
        <p:nvPicPr>
          <p:cNvPr id="96" name="Google Shape;96;p18"/>
          <p:cNvPicPr preferRelativeResize="0"/>
          <p:nvPr/>
        </p:nvPicPr>
        <p:blipFill rotWithShape="1">
          <a:blip r:embed="rId3">
            <a:alphaModFix/>
          </a:blip>
          <a:srcRect b="15032" l="8268" r="7789" t="7836"/>
          <a:stretch/>
        </p:blipFill>
        <p:spPr>
          <a:xfrm>
            <a:off x="1511100" y="1744900"/>
            <a:ext cx="5922950" cy="3109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990"/>
              <a:buFont typeface="Arial"/>
              <a:buNone/>
            </a:pPr>
            <a:r>
              <a:rPr lang="en" sz="2748"/>
              <a:t>Application</a:t>
            </a:r>
            <a:endParaRPr/>
          </a:p>
        </p:txBody>
      </p:sp>
      <p:sp>
        <p:nvSpPr>
          <p:cNvPr id="102" name="Google Shape;102;p1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Military reconnaissance (camera, IR, night-vision equipment)</a:t>
            </a:r>
            <a:endParaRPr/>
          </a:p>
        </p:txBody>
      </p:sp>
      <p:pic>
        <p:nvPicPr>
          <p:cNvPr id="103" name="Google Shape;103;p19"/>
          <p:cNvPicPr preferRelativeResize="0"/>
          <p:nvPr/>
        </p:nvPicPr>
        <p:blipFill>
          <a:blip r:embed="rId3">
            <a:alphaModFix/>
          </a:blip>
          <a:stretch>
            <a:fillRect/>
          </a:stretch>
        </p:blipFill>
        <p:spPr>
          <a:xfrm>
            <a:off x="1836475" y="1634175"/>
            <a:ext cx="5471052" cy="3126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2700">
                <a:solidFill>
                  <a:schemeClr val="dk2"/>
                </a:solidFill>
              </a:rPr>
              <a:t>Related work</a:t>
            </a:r>
            <a:endParaRPr sz="3900"/>
          </a:p>
        </p:txBody>
      </p:sp>
      <p:sp>
        <p:nvSpPr>
          <p:cNvPr id="109" name="Google Shape;109;p2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End-to-End Object Detection with Transformers</a:t>
            </a:r>
            <a:endParaRPr sz="1500"/>
          </a:p>
          <a:p>
            <a:pPr indent="-330200" lvl="0" marL="457200" rtl="0" algn="l">
              <a:spcBef>
                <a:spcPts val="1200"/>
              </a:spcBef>
              <a:spcAft>
                <a:spcPts val="0"/>
              </a:spcAft>
              <a:buSzPts val="1600"/>
              <a:buFont typeface="Playfair Display"/>
              <a:buChar char="●"/>
            </a:pPr>
            <a:r>
              <a:rPr lang="en" sz="1500"/>
              <a:t>Object detection method using transformer architecture, achieving an end-to-end process.</a:t>
            </a:r>
            <a:endParaRPr sz="1500"/>
          </a:p>
          <a:p>
            <a:pPr indent="-330200" lvl="0" marL="457200" rtl="0" algn="l">
              <a:spcBef>
                <a:spcPts val="0"/>
              </a:spcBef>
              <a:spcAft>
                <a:spcPts val="0"/>
              </a:spcAft>
              <a:buSzPts val="1600"/>
              <a:buFont typeface="Playfair Display"/>
              <a:buChar char="●"/>
            </a:pPr>
            <a:r>
              <a:rPr lang="en" sz="1500"/>
              <a:t>Simplifies object detection by directly predicting without needing region proposals or complex feature extraction.</a:t>
            </a:r>
            <a:endParaRPr sz="1500"/>
          </a:p>
          <a:p>
            <a:pPr indent="-330200" lvl="0" marL="457200" rtl="0" algn="l">
              <a:spcBef>
                <a:spcPts val="0"/>
              </a:spcBef>
              <a:spcAft>
                <a:spcPts val="0"/>
              </a:spcAft>
              <a:buSzPts val="1600"/>
              <a:buFont typeface="Playfair Display"/>
              <a:buChar char="●"/>
            </a:pPr>
            <a:r>
              <a:rPr lang="en" sz="1500"/>
              <a:t>Utilizes the transformer's self-attention mechanism to better adapt to different object sizes, shapes, and understand global context.</a:t>
            </a:r>
            <a:endParaRPr sz="1500"/>
          </a:p>
          <a:p>
            <a:pPr indent="-330200" lvl="0" marL="457200" rtl="0" algn="l">
              <a:spcBef>
                <a:spcPts val="0"/>
              </a:spcBef>
              <a:spcAft>
                <a:spcPts val="0"/>
              </a:spcAft>
              <a:buSzPts val="1600"/>
              <a:buFont typeface="Playfair Display"/>
              <a:buChar char="●"/>
            </a:pPr>
            <a:r>
              <a:rPr lang="en" sz="1500"/>
              <a:t>Implements bipartite matching algorithm in training to streamline model-ground truth object associations.</a:t>
            </a:r>
            <a:endParaRPr sz="1500"/>
          </a:p>
          <a:p>
            <a:pPr indent="0" lvl="0" marL="0" rtl="0" algn="l">
              <a:spcBef>
                <a:spcPts val="1200"/>
              </a:spcBef>
              <a:spcAft>
                <a:spcPts val="0"/>
              </a:spcAft>
              <a:buClr>
                <a:schemeClr val="dk2"/>
              </a:buClr>
              <a:buSzPts val="1100"/>
              <a:buFont typeface="Arial"/>
              <a:buNone/>
            </a:pPr>
            <a:r>
              <a:t/>
            </a:r>
            <a:endParaRPr sz="1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2700">
                <a:solidFill>
                  <a:schemeClr val="dk2"/>
                </a:solidFill>
              </a:rPr>
              <a:t>Data</a:t>
            </a:r>
            <a:r>
              <a:rPr lang="en" sz="2700"/>
              <a:t>s</a:t>
            </a:r>
            <a:r>
              <a:rPr lang="en" sz="2700">
                <a:solidFill>
                  <a:schemeClr val="dk2"/>
                </a:solidFill>
              </a:rPr>
              <a:t>et</a:t>
            </a:r>
            <a:endParaRPr sz="3900"/>
          </a:p>
        </p:txBody>
      </p:sp>
      <p:sp>
        <p:nvSpPr>
          <p:cNvPr id="115" name="Google Shape;115;p21"/>
          <p:cNvSpPr txBox="1"/>
          <p:nvPr>
            <p:ph idx="1" type="body"/>
          </p:nvPr>
        </p:nvSpPr>
        <p:spPr>
          <a:xfrm>
            <a:off x="311700" y="1234075"/>
            <a:ext cx="8520600" cy="33348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sz="1500"/>
              <a:t>KAIST Dataset:</a:t>
            </a:r>
            <a:endParaRPr sz="1500"/>
          </a:p>
          <a:p>
            <a:pPr indent="-323850" lvl="0" marL="457200" rtl="0" algn="l">
              <a:spcBef>
                <a:spcPts val="1200"/>
              </a:spcBef>
              <a:spcAft>
                <a:spcPts val="0"/>
              </a:spcAft>
              <a:buSzPts val="1500"/>
              <a:buFont typeface="Arial"/>
              <a:buChar char="●"/>
            </a:pPr>
            <a:r>
              <a:rPr lang="en" sz="1500"/>
              <a:t>Multispectral pedestrian detection dataset.</a:t>
            </a:r>
            <a:endParaRPr sz="1500"/>
          </a:p>
          <a:p>
            <a:pPr indent="-323850" lvl="0" marL="457200" rtl="0" algn="l">
              <a:spcBef>
                <a:spcPts val="0"/>
              </a:spcBef>
              <a:spcAft>
                <a:spcPts val="0"/>
              </a:spcAft>
              <a:buSzPts val="1500"/>
              <a:buFont typeface="Arial"/>
              <a:buChar char="●"/>
            </a:pPr>
            <a:r>
              <a:rPr lang="en" sz="1500"/>
              <a:t>Developed by Korea Advanced Institute of Science and Technology.</a:t>
            </a:r>
            <a:endParaRPr sz="1500"/>
          </a:p>
          <a:p>
            <a:pPr indent="-323850" lvl="0" marL="457200" rtl="0" algn="l">
              <a:spcBef>
                <a:spcPts val="0"/>
              </a:spcBef>
              <a:spcAft>
                <a:spcPts val="0"/>
              </a:spcAft>
              <a:buSzPts val="1500"/>
              <a:buFont typeface="Arial"/>
              <a:buChar char="●"/>
            </a:pPr>
            <a:r>
              <a:rPr lang="en" sz="1500"/>
              <a:t>Includes visible light and infrared images.</a:t>
            </a:r>
            <a:endParaRPr sz="1500"/>
          </a:p>
          <a:p>
            <a:pPr indent="-323850" lvl="0" marL="457200" rtl="0" algn="l">
              <a:spcBef>
                <a:spcPts val="0"/>
              </a:spcBef>
              <a:spcAft>
                <a:spcPts val="0"/>
              </a:spcAft>
              <a:buSzPts val="1500"/>
              <a:buFont typeface="Arial"/>
              <a:buChar char="●"/>
            </a:pPr>
            <a:r>
              <a:rPr lang="en" sz="1500"/>
              <a:t>Captured during various times, weather, and lighting conditions.</a:t>
            </a:r>
            <a:endParaRPr sz="1500"/>
          </a:p>
          <a:p>
            <a:pPr indent="-323850" lvl="0" marL="457200" rtl="0" algn="l">
              <a:spcBef>
                <a:spcPts val="0"/>
              </a:spcBef>
              <a:spcAft>
                <a:spcPts val="0"/>
              </a:spcAft>
              <a:buSzPts val="1500"/>
              <a:buFont typeface="Arial"/>
              <a:buChar char="●"/>
            </a:pPr>
            <a:r>
              <a:rPr lang="en" sz="1500"/>
              <a:t>Utilized for advanced computer vision algorithms.</a:t>
            </a:r>
            <a:endParaRPr sz="1500"/>
          </a:p>
          <a:p>
            <a:pPr indent="-323850" lvl="0" marL="457200" rtl="0" algn="l">
              <a:spcBef>
                <a:spcPts val="0"/>
              </a:spcBef>
              <a:spcAft>
                <a:spcPts val="0"/>
              </a:spcAft>
              <a:buSzPts val="1500"/>
              <a:buFont typeface="Arial"/>
              <a:buChar char="●"/>
            </a:pPr>
            <a:r>
              <a:rPr lang="en" sz="1500"/>
              <a:t>Applicable in autonomous driving and urban surveillance.</a:t>
            </a:r>
            <a:endParaRPr sz="1500"/>
          </a:p>
          <a:p>
            <a:pPr indent="-323850" lvl="0" marL="457200" rtl="0" algn="l">
              <a:spcBef>
                <a:spcPts val="0"/>
              </a:spcBef>
              <a:spcAft>
                <a:spcPts val="0"/>
              </a:spcAft>
              <a:buSzPts val="1500"/>
              <a:buFont typeface="Arial"/>
              <a:buChar char="●"/>
            </a:pPr>
            <a:r>
              <a:rPr lang="en" sz="1500"/>
              <a:t>Aids in pedestrian identification and tracking.</a:t>
            </a:r>
            <a:endParaRPr sz="1500"/>
          </a:p>
          <a:p>
            <a:pPr indent="-323850" lvl="0" marL="457200" rtl="0" algn="l">
              <a:spcBef>
                <a:spcPts val="0"/>
              </a:spcBef>
              <a:spcAft>
                <a:spcPts val="0"/>
              </a:spcAft>
              <a:buSzPts val="1500"/>
              <a:buFont typeface="Arial"/>
              <a:buChar char="●"/>
            </a:pPr>
            <a:r>
              <a:rPr lang="en" sz="1500"/>
              <a:t>Addresses complex environments and diverse spectral characteristics.</a:t>
            </a:r>
            <a:endParaRPr sz="1500"/>
          </a:p>
          <a:p>
            <a:pPr indent="-323850" lvl="0" marL="457200" rtl="0" algn="l">
              <a:spcBef>
                <a:spcPts val="0"/>
              </a:spcBef>
              <a:spcAft>
                <a:spcPts val="0"/>
              </a:spcAft>
              <a:buSzPts val="1500"/>
              <a:buFont typeface="Arial"/>
              <a:buChar char="●"/>
            </a:pPr>
            <a:r>
              <a:rPr lang="en" sz="1500"/>
              <a:t>However, it is in xml format and is incompatible with </a:t>
            </a:r>
            <a:r>
              <a:rPr lang="en" sz="1500"/>
              <a:t>original </a:t>
            </a:r>
            <a:r>
              <a:rPr lang="en" sz="1500"/>
              <a:t>DETR.</a:t>
            </a:r>
            <a:endParaRPr sz="1500"/>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6" name="Google Shape;116;p21"/>
          <p:cNvPicPr preferRelativeResize="0"/>
          <p:nvPr/>
        </p:nvPicPr>
        <p:blipFill>
          <a:blip r:embed="rId3">
            <a:alphaModFix/>
          </a:blip>
          <a:stretch>
            <a:fillRect/>
          </a:stretch>
        </p:blipFill>
        <p:spPr>
          <a:xfrm>
            <a:off x="431250" y="3671263"/>
            <a:ext cx="8401050" cy="981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